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omments/comment6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16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19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20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21.xml" ContentType="application/vnd.openxmlformats-officedocument.presentationml.comments+xml"/>
  <Override PartName="/ppt/notesSlides/notesSlide26.xml" ContentType="application/vnd.openxmlformats-officedocument.presentationml.notesSlide+xml"/>
  <Override PartName="/ppt/comments/comment22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23.xml" ContentType="application/vnd.openxmlformats-officedocument.presentationml.comments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4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25.xml" ContentType="application/vnd.openxmlformats-officedocument.presentationml.comments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26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s/comment27.xml" ContentType="application/vnd.openxmlformats-officedocument.presentationml.comments+xml"/>
  <Override PartName="/ppt/notesSlides/notesSlide42.xml" ContentType="application/vnd.openxmlformats-officedocument.presentationml.notesSlide+xml"/>
  <Override PartName="/ppt/comments/comment2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91" r:id="rId7"/>
    <p:sldId id="323" r:id="rId8"/>
    <p:sldId id="292" r:id="rId9"/>
    <p:sldId id="293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24" r:id="rId18"/>
    <p:sldId id="271" r:id="rId19"/>
    <p:sldId id="320" r:id="rId20"/>
    <p:sldId id="273" r:id="rId21"/>
    <p:sldId id="274" r:id="rId22"/>
    <p:sldId id="319" r:id="rId23"/>
    <p:sldId id="277" r:id="rId24"/>
    <p:sldId id="315" r:id="rId25"/>
    <p:sldId id="278" r:id="rId26"/>
    <p:sldId id="282" r:id="rId27"/>
    <p:sldId id="283" r:id="rId28"/>
    <p:sldId id="312" r:id="rId29"/>
    <p:sldId id="322" r:id="rId30"/>
    <p:sldId id="285" r:id="rId31"/>
    <p:sldId id="313" r:id="rId32"/>
    <p:sldId id="321" r:id="rId33"/>
    <p:sldId id="287" r:id="rId34"/>
    <p:sldId id="318" r:id="rId35"/>
    <p:sldId id="286" r:id="rId36"/>
    <p:sldId id="288" r:id="rId37"/>
    <p:sldId id="289" r:id="rId38"/>
    <p:sldId id="290" r:id="rId39"/>
    <p:sldId id="294" r:id="rId40"/>
    <p:sldId id="295" r:id="rId41"/>
    <p:sldId id="27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862003B-83E1-4E8E-9937-1C981BA5A7D5}">
          <p14:sldIdLst>
            <p14:sldId id="256"/>
            <p14:sldId id="257"/>
            <p14:sldId id="258"/>
          </p14:sldIdLst>
        </p14:section>
        <p14:section name="Motivation" id="{49A0847E-CC86-4865-B5D6-08A221BB2F7A}">
          <p14:sldIdLst>
            <p14:sldId id="259"/>
            <p14:sldId id="260"/>
            <p14:sldId id="291"/>
            <p14:sldId id="323"/>
            <p14:sldId id="292"/>
            <p14:sldId id="293"/>
            <p14:sldId id="263"/>
            <p14:sldId id="264"/>
          </p14:sldIdLst>
        </p14:section>
        <p14:section name="Overview" id="{2109B02D-D9C6-4C9D-8BEC-2F02B087AB0B}">
          <p14:sldIdLst>
            <p14:sldId id="265"/>
            <p14:sldId id="266"/>
            <p14:sldId id="267"/>
            <p14:sldId id="268"/>
            <p14:sldId id="269"/>
            <p14:sldId id="324"/>
            <p14:sldId id="271"/>
          </p14:sldIdLst>
        </p14:section>
        <p14:section name="Cost models" id="{E5B5AD00-491D-3244-A6C1-399930AFFB78}">
          <p14:sldIdLst>
            <p14:sldId id="320"/>
            <p14:sldId id="273"/>
            <p14:sldId id="274"/>
          </p14:sldIdLst>
        </p14:section>
        <p14:section name="ZK Translation" id="{11A8A496-ED8A-B74D-B35C-69B9F567E4EB}">
          <p14:sldIdLst>
            <p14:sldId id="319"/>
            <p14:sldId id="277"/>
            <p14:sldId id="315"/>
            <p14:sldId id="278"/>
          </p14:sldIdLst>
        </p14:section>
        <p14:section name="Evaluation" id="{748727A8-62FD-4DF6-B417-C7CA67DBEA74}">
          <p14:sldIdLst>
            <p14:sldId id="282"/>
            <p14:sldId id="283"/>
            <p14:sldId id="312"/>
            <p14:sldId id="322"/>
            <p14:sldId id="285"/>
            <p14:sldId id="313"/>
            <p14:sldId id="321"/>
          </p14:sldIdLst>
        </p14:section>
        <p14:section name="Backup slides" id="{578B2E86-D823-C044-A317-2081FCF8B820}">
          <p14:sldIdLst>
            <p14:sldId id="287"/>
            <p14:sldId id="318"/>
            <p14:sldId id="286"/>
            <p14:sldId id="288"/>
            <p14:sldId id="289"/>
            <p14:sldId id="290"/>
            <p14:sldId id="294"/>
            <p14:sldId id="295"/>
            <p14:sldId id="27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039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Fredrikson" initials="" lastIdx="1" clrIdx="0"/>
  <p:cmAuthor id="1" name="Ben Livshits" initials="BL" lastIdx="7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6" autoAdjust="0"/>
    <p:restoredTop sz="82698" autoAdjust="0"/>
  </p:normalViewPr>
  <p:slideViewPr>
    <p:cSldViewPr snapToGrid="0" snapToObjects="1">
      <p:cViewPr>
        <p:scale>
          <a:sx n="99" d="100"/>
          <a:sy n="99" d="100"/>
        </p:scale>
        <p:origin x="-2008" y="-288"/>
      </p:cViewPr>
      <p:guideLst>
        <p:guide orient="horz" pos="2039"/>
        <p:guide pos="2864"/>
      </p:guideLst>
    </p:cSldViewPr>
  </p:slideViewPr>
  <p:outlineViewPr>
    <p:cViewPr>
      <p:scale>
        <a:sx n="33" d="100"/>
        <a:sy n="33" d="100"/>
      </p:scale>
      <p:origin x="0" y="56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Client Time</a:t>
            </a:r>
            <a:r>
              <a:rPr lang="en-US" baseline="0" dirty="0" smtClean="0"/>
              <a:t> to Process a GPS Reading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ZQL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Client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Pinocchio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Client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Hybrid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Client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71330744"/>
        <c:axId val="-2071327768"/>
      </c:barChart>
      <c:catAx>
        <c:axId val="-2071330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71327768"/>
        <c:crosses val="autoZero"/>
        <c:auto val="1"/>
        <c:lblAlgn val="ctr"/>
        <c:lblOffset val="100"/>
        <c:noMultiLvlLbl val="0"/>
      </c:catAx>
      <c:valAx>
        <c:axId val="-20713277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Execution Time (s)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713307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/>
              <a:t>Time to</a:t>
            </a:r>
            <a:r>
              <a:rPr lang="en-US" sz="2000" baseline="0" dirty="0" smtClean="0"/>
              <a:t> Apply Discount</a:t>
            </a:r>
            <a:endParaRPr lang="en-US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ZQL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167.53</c:v>
                </c:pt>
                <c:pt idx="1">
                  <c:v>187.89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Pinocchio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375.29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Hybrid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8.720000000000001</c:v>
                </c:pt>
                <c:pt idx="1">
                  <c:v>30.38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69181416"/>
        <c:axId val="-2069174648"/>
      </c:barChart>
      <c:catAx>
        <c:axId val="-2069181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69174648"/>
        <c:crosses val="autoZero"/>
        <c:auto val="1"/>
        <c:lblAlgn val="ctr"/>
        <c:lblOffset val="100"/>
        <c:noMultiLvlLbl val="0"/>
      </c:catAx>
      <c:valAx>
        <c:axId val="-20691746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Execution Time (s)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91814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/>
              <a:t>Time to</a:t>
            </a:r>
            <a:r>
              <a:rPr lang="en-US" sz="2000" baseline="0" dirty="0" smtClean="0"/>
              <a:t> Redeem Workout</a:t>
            </a:r>
            <a:endParaRPr lang="en-US" sz="20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ZQL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36.92</c:v>
                </c:pt>
                <c:pt idx="1">
                  <c:v>387.29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Pinocchio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562.71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Hybrid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Client</c:v>
                </c:pt>
                <c:pt idx="1">
                  <c:v>Server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15.92</c:v>
                </c:pt>
                <c:pt idx="1">
                  <c:v>39.15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60051832"/>
        <c:axId val="-2060046808"/>
      </c:barChart>
      <c:catAx>
        <c:axId val="-2060051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60046808"/>
        <c:crosses val="autoZero"/>
        <c:auto val="1"/>
        <c:lblAlgn val="ctr"/>
        <c:lblOffset val="100"/>
        <c:noMultiLvlLbl val="0"/>
      </c:catAx>
      <c:valAx>
        <c:axId val="-2060046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Execution Time (s)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0051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0:12.055" idx="25">
    <p:pos x="10" y="10"/>
    <p:text>You should emphasize it's called Z-not, not Z-zero or Zed-not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40">
    <p:pos x="10" y="10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41">
    <p:pos x="106" y="106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42">
    <p:pos x="10" y="10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43">
    <p:pos x="106" y="106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44">
    <p:pos x="10" y="10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45">
    <p:pos x="106" y="106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9:27.093" idx="75">
    <p:pos x="10" y="10"/>
    <p:text>You should have consistent section separators. Or not have them.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9:27.093" idx="72">
    <p:pos x="10" y="10"/>
    <p:text>You should have consistent section separators. Or not have them.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7:51.248" idx="48">
    <p:pos x="10" y="10"/>
    <p:text>I think you need to explain what exactly you're modeling.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9:27.093" idx="71">
    <p:pos x="10" y="10"/>
    <p:text>You should have consistent section separators. Or not have them.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9:27.093" idx="50">
    <p:pos x="10" y="10"/>
    <p:text>You should have consistent section separators. Or not have them.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1:31.619" idx="51">
    <p:pos x="10" y="10"/>
    <p:text>You need to give info about applications on a separate slide.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1:31.619" idx="64">
    <p:pos x="10" y="10"/>
    <p:text>You need to give info about applications on a separate slide.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1:12.171" idx="26">
    <p:pos x="10" y="10"/>
    <p:text>I like this slide a lot. There's only one thing: if you don't know what ZK is, you're a bit lost.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1:31.619" idx="65">
    <p:pos x="10" y="10"/>
    <p:text>You need to give info about applications on a separate slide.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1:37.766" idx="70">
    <p:pos x="10" y="10"/>
    <p:text>That would be great if we can do this in tiles -- 6 will tile nicely... Then you can zoom in and out as you talk through them all.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2:12.050" idx="52">
    <p:pos x="10" y="10"/>
    <p:text>Here are a few things you are not saying:
Z0 brings ZK to the masses (developers)
Enables applications that are hopelessly slow without it.
Allows for more backends to be integrated.
Proposes 7 real applications of Z0 and gives their code for others to experiments with and benchmarks against.
These are more important than a sammary.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2:16.498" idx="53">
    <p:pos x="10" y="10"/>
    <p:text>You need to unify the colors a bit -- this is too much blue for my taste -- you can have transparent callout boxes just fine.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5:52:49.749" idx="54">
    <p:pos x="106" y="106"/>
    <p:text>I wonder if this application is too complex or unfamiliar. I think one of your backup slides introduces it really nicely, with arrows going back and forth.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5:53:39.419" idx="55">
    <p:pos x="202" y="202"/>
    <p:text>You can also show 30 seconds from https://www.youtube.com/watch?v=y_7yoEUrVhw to grab people's attention.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4:08.232" idx="56">
    <p:pos x="10" y="10"/>
    <p:text>This is good -- I love the  papers, but strikes me as too late. Also, I am not sure this is the best visual way to illustrate tradeoffs.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0:07.735" idx="57">
    <p:pos x="10" y="10"/>
    <p:text>I really love the next 4 slides. THey do a lot to motivate the complexity of the problem.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10:30.555" idx="58">
    <p:pos x="10" y="106"/>
    <p:text>Move them into the main body</p:text>
    <p:extLst>
      <p:ext uri="{C676402C-5697-4E1C-873F-D02D1690AC5C}">
        <p15:threadingInfo xmlns:p15="http://schemas.microsoft.com/office/powerpoint/2012/main" timeZoneBias="420">
          <p15:parentCm authorId="1" idx="20"/>
        </p15:threadingInfo>
      </p:ext>
    </p:extLst>
  </p:cm>
  <p:cm authorId="1" dt="2014-08-15T16:10:30.555" idx="68">
    <p:pos x="106" y="202"/>
    <p:text>Move them into the main body</p:text>
    <p:extLst mod="1">
      <p:ext uri="{C676402C-5697-4E1C-873F-D02D1690AC5C}">
        <p15:threadingInfo xmlns:p15="http://schemas.microsoft.com/office/powerpoint/2012/main" timeZoneBias="420"/>
      </p:ext>
    </p:extLst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10:47.889" idx="59">
    <p:pos x="10" y="10"/>
    <p:text>This motivates what goes into cost modeling very nicely. Move this into the talk.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60">
    <p:pos x="10" y="17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61">
    <p:pos x="113" y="177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8:28.443" idx="62">
    <p:pos x="10" y="10"/>
    <p:text>I think this and more must come earlier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8:41.456" idx="63">
    <p:pos x="10" y="106"/>
    <p:text>And be connected to the 7 applications</p:text>
    <p:extLst>
      <p:ext uri="{C676402C-5697-4E1C-873F-D02D1690AC5C}">
        <p15:threadingInfo xmlns:p15="http://schemas.microsoft.com/office/powerpoint/2012/main" timeZoneBias="420">
          <p15:parentCm authorId="1" idx="16"/>
        </p15:threadingInfo>
      </p:ext>
    </p:extLst>
  </p:cm>
  <p:cm authorId="1" dt="2014-08-15T16:08:41.456" idx="69">
    <p:pos x="106" y="202"/>
    <p:text>And be connected to the 7 applications</p:text>
    <p:extLst mod="1"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1:37.766" idx="27">
    <p:pos x="10" y="10"/>
    <p:text>That would be great if we can do this in tiles -- 6 will tile nicely... Then you can zoom in and out as you talk through them all.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1:37.766" idx="28">
    <p:pos x="10" y="10"/>
    <p:text>That would be great if we can do this in tiles -- 6 will tile nicely... Then you can zoom in and out as you talk through them all.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2:16.498" idx="29">
    <p:pos x="10" y="10"/>
    <p:text>You need to unify the colors a bit -- this is too much blue for my taste -- you can have transparent callout boxes just fine.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5:52:49.749" idx="30">
    <p:pos x="106" y="106"/>
    <p:text>I wonder if this application is too complex or unfamiliar. I think one of your backup slides introduces it really nicely, with arrows going back and forth.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5:53:39.419" idx="31">
    <p:pos x="202" y="202"/>
    <p:text>You can also show 30 seconds from https://www.youtube.com/watch?v=y_7yoEUrVhw to grab people's attention.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5:56:10.379" idx="34">
    <p:pos x="4434" y="880"/>
    <p:text>An important point here is that only Hybrid here is affordable!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25.949" idx="35">
    <p:pos x="10" y="10"/>
    <p:text>Maybe make a point that both are based on last year's publications?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36">
    <p:pos x="10" y="17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37">
    <p:pos x="113" y="177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15T16:05:59.861" idx="38">
    <p:pos x="10" y="10"/>
    <p:text>This picture doesn't quite give enough detail. For instance, we never show C# code, which we should.  Think along the lines of an expanded arch diagram in the paper.</p:text>
    <p:extLst>
      <p:ext uri="{C676402C-5697-4E1C-873F-D02D1690AC5C}">
        <p15:threadingInfo xmlns:p15="http://schemas.microsoft.com/office/powerpoint/2012/main" timeZoneBias="420"/>
      </p:ext>
    </p:extLst>
  </p:cm>
  <p:cm authorId="1" dt="2014-08-15T16:07:10.128" idx="39">
    <p:pos x="106" y="106"/>
    <p:text>Do you plan to have a list of contributions, too?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3E1B25-0CDD-5042-8C2D-58DD3C65846C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2161C3-D61F-6443-A033-4E0EB7746129}">
      <dgm:prSet phldrT="[Text]" custT="1"/>
      <dgm:spPr/>
      <dgm:t>
        <a:bodyPr/>
        <a:lstStyle/>
        <a:p>
          <a:r>
            <a:rPr lang="en-US" sz="2400" dirty="0" smtClean="0">
              <a:latin typeface="Rockwell" pitchFamily="18" charset="0"/>
            </a:rPr>
            <a:t>Privacy</a:t>
          </a:r>
          <a:endParaRPr lang="en-US" sz="2400" dirty="0">
            <a:latin typeface="Rockwell" pitchFamily="18" charset="0"/>
          </a:endParaRPr>
        </a:p>
      </dgm:t>
    </dgm:pt>
    <dgm:pt modelId="{3EB3997A-BE94-834E-9A1C-7603E2853C5F}" type="parTrans" cxnId="{034B052A-B3E8-F84C-8EA1-059EFFCA18E4}">
      <dgm:prSet/>
      <dgm:spPr/>
      <dgm:t>
        <a:bodyPr/>
        <a:lstStyle/>
        <a:p>
          <a:endParaRPr lang="en-US">
            <a:latin typeface="Rockwell" pitchFamily="18" charset="0"/>
          </a:endParaRPr>
        </a:p>
      </dgm:t>
    </dgm:pt>
    <dgm:pt modelId="{51E31886-D987-9E4A-A787-E8ED5D514E00}" type="sibTrans" cxnId="{034B052A-B3E8-F84C-8EA1-059EFFCA18E4}">
      <dgm:prSet/>
      <dgm:spPr/>
      <dgm:t>
        <a:bodyPr/>
        <a:lstStyle/>
        <a:p>
          <a:endParaRPr lang="en-US">
            <a:latin typeface="Rockwell" pitchFamily="18" charset="0"/>
          </a:endParaRPr>
        </a:p>
      </dgm:t>
    </dgm:pt>
    <dgm:pt modelId="{02C6E633-3587-FB49-8AD1-E136E586D66E}">
      <dgm:prSet phldrT="[Text]" custT="1"/>
      <dgm:spPr/>
      <dgm:t>
        <a:bodyPr/>
        <a:lstStyle/>
        <a:p>
          <a:r>
            <a:rPr lang="en-US" sz="2400" dirty="0" smtClean="0">
              <a:latin typeface="Rockwell" pitchFamily="18" charset="0"/>
            </a:rPr>
            <a:t>Integrity</a:t>
          </a:r>
          <a:endParaRPr lang="en-US" sz="2400" dirty="0">
            <a:latin typeface="Rockwell" pitchFamily="18" charset="0"/>
          </a:endParaRPr>
        </a:p>
      </dgm:t>
    </dgm:pt>
    <dgm:pt modelId="{4BA3B342-0F60-5646-8A4E-478B9E54785E}" type="parTrans" cxnId="{693B3E94-7981-9842-82DE-DF5CB46501ED}">
      <dgm:prSet/>
      <dgm:spPr/>
      <dgm:t>
        <a:bodyPr/>
        <a:lstStyle/>
        <a:p>
          <a:endParaRPr lang="en-US">
            <a:latin typeface="Rockwell" pitchFamily="18" charset="0"/>
          </a:endParaRPr>
        </a:p>
      </dgm:t>
    </dgm:pt>
    <dgm:pt modelId="{1E828599-F3C1-C84B-A8CC-211FE35F5FEE}" type="sibTrans" cxnId="{693B3E94-7981-9842-82DE-DF5CB46501ED}">
      <dgm:prSet/>
      <dgm:spPr/>
      <dgm:t>
        <a:bodyPr/>
        <a:lstStyle/>
        <a:p>
          <a:endParaRPr lang="en-US">
            <a:latin typeface="Rockwell" pitchFamily="18" charset="0"/>
          </a:endParaRPr>
        </a:p>
      </dgm:t>
    </dgm:pt>
    <dgm:pt modelId="{9AA325F6-3D7C-184F-9FD5-759EADA9F4CB}" type="pres">
      <dgm:prSet presAssocID="{DB3E1B25-0CDD-5042-8C2D-58DD3C65846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347CE-F614-9146-A287-56D0BC8A120A}" type="pres">
      <dgm:prSet presAssocID="{DB3E1B25-0CDD-5042-8C2D-58DD3C65846C}" presName="divider" presStyleLbl="fgShp" presStyleIdx="0" presStyleCnt="1"/>
      <dgm:spPr/>
    </dgm:pt>
    <dgm:pt modelId="{874F6D6B-F60D-A547-A230-D84F22E8B4F4}" type="pres">
      <dgm:prSet presAssocID="{3F2161C3-D61F-6443-A033-4E0EB7746129}" presName="downArrow" presStyleLbl="node1" presStyleIdx="0" presStyleCnt="2"/>
      <dgm:spPr/>
    </dgm:pt>
    <dgm:pt modelId="{1DAEF131-7F9D-FF44-B13B-08DC73A47324}" type="pres">
      <dgm:prSet presAssocID="{3F2161C3-D61F-6443-A033-4E0EB7746129}" presName="downArrowText" presStyleLbl="revTx" presStyleIdx="0" presStyleCnt="2" custScaleX="146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33494E-9BEE-6F4C-B005-63170858464C}" type="pres">
      <dgm:prSet presAssocID="{02C6E633-3587-FB49-8AD1-E136E586D66E}" presName="upArrow" presStyleLbl="node1" presStyleIdx="1" presStyleCnt="2"/>
      <dgm:spPr/>
    </dgm:pt>
    <dgm:pt modelId="{F36EC094-2262-C349-964D-B5CF3696A402}" type="pres">
      <dgm:prSet presAssocID="{02C6E633-3587-FB49-8AD1-E136E586D66E}" presName="upArrowText" presStyleLbl="revTx" presStyleIdx="1" presStyleCnt="2" custScaleX="158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3B3E94-7981-9842-82DE-DF5CB46501ED}" srcId="{DB3E1B25-0CDD-5042-8C2D-58DD3C65846C}" destId="{02C6E633-3587-FB49-8AD1-E136E586D66E}" srcOrd="1" destOrd="0" parTransId="{4BA3B342-0F60-5646-8A4E-478B9E54785E}" sibTransId="{1E828599-F3C1-C84B-A8CC-211FE35F5FEE}"/>
    <dgm:cxn modelId="{04C1C915-4C9F-FD41-95E1-4D5DEB36D6DF}" type="presOf" srcId="{DB3E1B25-0CDD-5042-8C2D-58DD3C65846C}" destId="{9AA325F6-3D7C-184F-9FD5-759EADA9F4CB}" srcOrd="0" destOrd="0" presId="urn:microsoft.com/office/officeart/2005/8/layout/arrow3"/>
    <dgm:cxn modelId="{AEEDFB2E-A364-D64C-B275-AD786FF18477}" type="presOf" srcId="{02C6E633-3587-FB49-8AD1-E136E586D66E}" destId="{F36EC094-2262-C349-964D-B5CF3696A402}" srcOrd="0" destOrd="0" presId="urn:microsoft.com/office/officeart/2005/8/layout/arrow3"/>
    <dgm:cxn modelId="{034B052A-B3E8-F84C-8EA1-059EFFCA18E4}" srcId="{DB3E1B25-0CDD-5042-8C2D-58DD3C65846C}" destId="{3F2161C3-D61F-6443-A033-4E0EB7746129}" srcOrd="0" destOrd="0" parTransId="{3EB3997A-BE94-834E-9A1C-7603E2853C5F}" sibTransId="{51E31886-D987-9E4A-A787-E8ED5D514E00}"/>
    <dgm:cxn modelId="{8B9E295D-97FA-FC43-B51C-A62C0700FF2D}" type="presOf" srcId="{3F2161C3-D61F-6443-A033-4E0EB7746129}" destId="{1DAEF131-7F9D-FF44-B13B-08DC73A47324}" srcOrd="0" destOrd="0" presId="urn:microsoft.com/office/officeart/2005/8/layout/arrow3"/>
    <dgm:cxn modelId="{9AAEC082-398D-8846-ABFC-05363DF78673}" type="presParOf" srcId="{9AA325F6-3D7C-184F-9FD5-759EADA9F4CB}" destId="{8B0347CE-F614-9146-A287-56D0BC8A120A}" srcOrd="0" destOrd="0" presId="urn:microsoft.com/office/officeart/2005/8/layout/arrow3"/>
    <dgm:cxn modelId="{A61C7717-CC49-6646-B4FE-9045E2E7DE70}" type="presParOf" srcId="{9AA325F6-3D7C-184F-9FD5-759EADA9F4CB}" destId="{874F6D6B-F60D-A547-A230-D84F22E8B4F4}" srcOrd="1" destOrd="0" presId="urn:microsoft.com/office/officeart/2005/8/layout/arrow3"/>
    <dgm:cxn modelId="{BD644D5F-1378-6C4E-9519-1C583255420E}" type="presParOf" srcId="{9AA325F6-3D7C-184F-9FD5-759EADA9F4CB}" destId="{1DAEF131-7F9D-FF44-B13B-08DC73A47324}" srcOrd="2" destOrd="0" presId="urn:microsoft.com/office/officeart/2005/8/layout/arrow3"/>
    <dgm:cxn modelId="{452BAC14-BCC6-4F4B-853E-F7C546741472}" type="presParOf" srcId="{9AA325F6-3D7C-184F-9FD5-759EADA9F4CB}" destId="{5A33494E-9BEE-6F4C-B005-63170858464C}" srcOrd="3" destOrd="0" presId="urn:microsoft.com/office/officeart/2005/8/layout/arrow3"/>
    <dgm:cxn modelId="{D92E0B55-777B-B849-A3C4-49AC0BC73E7C}" type="presParOf" srcId="{9AA325F6-3D7C-184F-9FD5-759EADA9F4CB}" destId="{F36EC094-2262-C349-964D-B5CF3696A40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10AFF4-E08A-4131-AABA-AB7B545EC8B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69B38D-DDA1-4D49-87A3-4542CC569FEC}">
      <dgm:prSet phldrT="[Text]"/>
      <dgm:spPr/>
      <dgm:t>
        <a:bodyPr/>
        <a:lstStyle/>
        <a:p>
          <a:r>
            <a:rPr lang="en-US" dirty="0" smtClean="0"/>
            <a:t>Tables</a:t>
          </a:r>
          <a:endParaRPr lang="en-US" dirty="0"/>
        </a:p>
      </dgm:t>
    </dgm:pt>
    <dgm:pt modelId="{ACF6AF8B-78F9-446C-906B-3A42CD0D3834}" type="parTrans" cxnId="{4C40A7B2-BB45-4B95-BF4D-091A94967B9A}">
      <dgm:prSet/>
      <dgm:spPr/>
      <dgm:t>
        <a:bodyPr/>
        <a:lstStyle/>
        <a:p>
          <a:endParaRPr lang="en-US"/>
        </a:p>
      </dgm:t>
    </dgm:pt>
    <dgm:pt modelId="{DB75C550-264F-4192-B241-C046D2825925}" type="sibTrans" cxnId="{4C40A7B2-BB45-4B95-BF4D-091A94967B9A}">
      <dgm:prSet/>
      <dgm:spPr/>
      <dgm:t>
        <a:bodyPr/>
        <a:lstStyle/>
        <a:p>
          <a:endParaRPr lang="en-US"/>
        </a:p>
      </dgm:t>
    </dgm:pt>
    <dgm:pt modelId="{E980478F-46EA-419D-BC45-675AD85F09CE}">
      <dgm:prSet phldrT="[Text]"/>
      <dgm:spPr/>
      <dgm:t>
        <a:bodyPr/>
        <a:lstStyle/>
        <a:p>
          <a:pPr algn="l"/>
          <a:r>
            <a:rPr lang="en-US" dirty="0" smtClean="0"/>
            <a:t>Requires fixed input size</a:t>
          </a:r>
        </a:p>
        <a:p>
          <a:pPr algn="l"/>
          <a:r>
            <a:rPr lang="en-US" dirty="0" smtClean="0"/>
            <a:t>All operations execute over every element</a:t>
          </a:r>
          <a:endParaRPr lang="en-US" dirty="0"/>
        </a:p>
      </dgm:t>
    </dgm:pt>
    <dgm:pt modelId="{048A7E0F-5111-419B-9BE2-46A3CAB80965}" type="parTrans" cxnId="{DD2CD3D0-E441-4D99-B7B1-7A60EE900918}">
      <dgm:prSet/>
      <dgm:spPr/>
      <dgm:t>
        <a:bodyPr/>
        <a:lstStyle/>
        <a:p>
          <a:endParaRPr lang="en-US"/>
        </a:p>
      </dgm:t>
    </dgm:pt>
    <dgm:pt modelId="{E2E04EEC-B3DD-4B50-8A2E-1151BA9869A8}" type="sibTrans" cxnId="{DD2CD3D0-E441-4D99-B7B1-7A60EE900918}">
      <dgm:prSet/>
      <dgm:spPr/>
      <dgm:t>
        <a:bodyPr/>
        <a:lstStyle/>
        <a:p>
          <a:endParaRPr lang="en-US"/>
        </a:p>
      </dgm:t>
    </dgm:pt>
    <dgm:pt modelId="{6E5B5708-E4D9-48E2-8670-7CA1EA4FFAA7}">
      <dgm:prSet phldrT="[Text]"/>
      <dgm:spPr/>
      <dgm:t>
        <a:bodyPr/>
        <a:lstStyle/>
        <a:p>
          <a:pPr algn="l"/>
          <a:r>
            <a:rPr lang="en-US" dirty="0" smtClean="0"/>
            <a:t>Uses functional lists</a:t>
          </a:r>
        </a:p>
        <a:p>
          <a:pPr algn="l"/>
          <a:r>
            <a:rPr lang="en-US" dirty="0" smtClean="0"/>
            <a:t>Find operations complete when predicate matched</a:t>
          </a:r>
          <a:endParaRPr lang="en-US" dirty="0"/>
        </a:p>
      </dgm:t>
    </dgm:pt>
    <dgm:pt modelId="{D9338FAA-AD69-466A-A1FF-3C563C3AD56F}" type="parTrans" cxnId="{396B7097-7470-4221-A37A-8DD57974124D}">
      <dgm:prSet/>
      <dgm:spPr/>
      <dgm:t>
        <a:bodyPr/>
        <a:lstStyle/>
        <a:p>
          <a:endParaRPr lang="en-US"/>
        </a:p>
      </dgm:t>
    </dgm:pt>
    <dgm:pt modelId="{C8E676EA-7923-48C5-AD10-E36C6890DCF9}" type="sibTrans" cxnId="{396B7097-7470-4221-A37A-8DD57974124D}">
      <dgm:prSet/>
      <dgm:spPr/>
      <dgm:t>
        <a:bodyPr/>
        <a:lstStyle/>
        <a:p>
          <a:endParaRPr lang="en-US"/>
        </a:p>
      </dgm:t>
    </dgm:pt>
    <dgm:pt modelId="{92A93F3D-49C1-4482-9CAD-56FAA35471CE}">
      <dgm:prSet phldrT="[Text]"/>
      <dgm:spPr/>
      <dgm:t>
        <a:bodyPr/>
        <a:lstStyle/>
        <a:p>
          <a:r>
            <a:rPr lang="en-US" dirty="0" smtClean="0"/>
            <a:t>Comparisons</a:t>
          </a:r>
          <a:endParaRPr lang="en-US" dirty="0"/>
        </a:p>
      </dgm:t>
    </dgm:pt>
    <dgm:pt modelId="{BD4460CE-DD51-4654-843F-3192400CEE3A}" type="parTrans" cxnId="{522F8B0E-7B38-4AEB-BE81-FB4972C73071}">
      <dgm:prSet/>
      <dgm:spPr/>
      <dgm:t>
        <a:bodyPr/>
        <a:lstStyle/>
        <a:p>
          <a:endParaRPr lang="en-US"/>
        </a:p>
      </dgm:t>
    </dgm:pt>
    <dgm:pt modelId="{CA176D27-E584-41A1-B0CC-1297AE50C12F}" type="sibTrans" cxnId="{522F8B0E-7B38-4AEB-BE81-FB4972C73071}">
      <dgm:prSet/>
      <dgm:spPr/>
      <dgm:t>
        <a:bodyPr/>
        <a:lstStyle/>
        <a:p>
          <a:endParaRPr lang="en-US"/>
        </a:p>
      </dgm:t>
    </dgm:pt>
    <dgm:pt modelId="{1055963B-262E-4C99-8796-3A05D7AC4B3E}">
      <dgm:prSet phldrT="[Text]"/>
      <dgm:spPr/>
      <dgm:t>
        <a:bodyPr/>
        <a:lstStyle/>
        <a:p>
          <a:pPr algn="l"/>
          <a:r>
            <a:rPr lang="en-US" dirty="0" smtClean="0"/>
            <a:t>Built-in support for “standard” ops</a:t>
          </a:r>
        </a:p>
        <a:p>
          <a:pPr algn="l"/>
          <a:r>
            <a:rPr lang="en-US" dirty="0" smtClean="0"/>
            <a:t>Supports conditional expressions</a:t>
          </a:r>
          <a:endParaRPr lang="en-US" dirty="0"/>
        </a:p>
      </dgm:t>
    </dgm:pt>
    <dgm:pt modelId="{1C99AC57-1AF2-4DAB-BED2-7F8F9A384B0C}" type="parTrans" cxnId="{45A0F69B-4C92-4C99-B76E-B4E8844E6593}">
      <dgm:prSet/>
      <dgm:spPr/>
      <dgm:t>
        <a:bodyPr/>
        <a:lstStyle/>
        <a:p>
          <a:endParaRPr lang="en-US"/>
        </a:p>
      </dgm:t>
    </dgm:pt>
    <dgm:pt modelId="{7BC15B93-1DE2-400C-BE58-5FAC38E828DC}" type="sibTrans" cxnId="{45A0F69B-4C92-4C99-B76E-B4E8844E6593}">
      <dgm:prSet/>
      <dgm:spPr/>
      <dgm:t>
        <a:bodyPr/>
        <a:lstStyle/>
        <a:p>
          <a:endParaRPr lang="en-US"/>
        </a:p>
      </dgm:t>
    </dgm:pt>
    <dgm:pt modelId="{A5CCC3CC-DC5E-4B34-9569-8934D57CACD8}">
      <dgm:prSet phldrT="[Text]"/>
      <dgm:spPr/>
      <dgm:t>
        <a:bodyPr/>
        <a:lstStyle/>
        <a:p>
          <a:r>
            <a:rPr lang="en-US" dirty="0" smtClean="0"/>
            <a:t>Arithmetic</a:t>
          </a:r>
          <a:endParaRPr lang="en-US" dirty="0"/>
        </a:p>
      </dgm:t>
    </dgm:pt>
    <dgm:pt modelId="{8A22B0C9-26BA-4B54-971F-4233B0EC10BC}" type="parTrans" cxnId="{A04ADF6B-CE4C-48B2-813E-13E7AF8A70D2}">
      <dgm:prSet/>
      <dgm:spPr/>
      <dgm:t>
        <a:bodyPr/>
        <a:lstStyle/>
        <a:p>
          <a:endParaRPr lang="en-US"/>
        </a:p>
      </dgm:t>
    </dgm:pt>
    <dgm:pt modelId="{AA55E53F-3A20-417A-A3B6-B4BBBAA44FD6}" type="sibTrans" cxnId="{A04ADF6B-CE4C-48B2-813E-13E7AF8A70D2}">
      <dgm:prSet/>
      <dgm:spPr/>
      <dgm:t>
        <a:bodyPr/>
        <a:lstStyle/>
        <a:p>
          <a:endParaRPr lang="en-US"/>
        </a:p>
      </dgm:t>
    </dgm:pt>
    <dgm:pt modelId="{6FFAFA0F-8A36-4E5B-8C94-136E66348331}">
      <dgm:prSet phldrT="[Text]"/>
      <dgm:spPr/>
      <dgm:t>
        <a:bodyPr/>
        <a:lstStyle/>
        <a:p>
          <a:r>
            <a:rPr lang="en-US" dirty="0" smtClean="0"/>
            <a:t>Fixed-width operations</a:t>
          </a:r>
        </a:p>
      </dgm:t>
    </dgm:pt>
    <dgm:pt modelId="{4E5AB713-D679-44A0-8D7E-1F0F4857D9F3}" type="parTrans" cxnId="{0179BD44-FAD8-4700-A406-919DE8F685E1}">
      <dgm:prSet/>
      <dgm:spPr/>
      <dgm:t>
        <a:bodyPr/>
        <a:lstStyle/>
        <a:p>
          <a:endParaRPr lang="en-US"/>
        </a:p>
      </dgm:t>
    </dgm:pt>
    <dgm:pt modelId="{A7F62939-2D0B-4603-8561-A61A22D47FA4}" type="sibTrans" cxnId="{0179BD44-FAD8-4700-A406-919DE8F685E1}">
      <dgm:prSet/>
      <dgm:spPr/>
      <dgm:t>
        <a:bodyPr/>
        <a:lstStyle/>
        <a:p>
          <a:endParaRPr lang="en-US"/>
        </a:p>
      </dgm:t>
    </dgm:pt>
    <dgm:pt modelId="{9B0A3150-0389-4923-9AF9-F44A77E25F28}">
      <dgm:prSet phldrT="[Text]"/>
      <dgm:spPr/>
      <dgm:t>
        <a:bodyPr/>
        <a:lstStyle/>
        <a:p>
          <a:pPr algn="l"/>
          <a:r>
            <a:rPr lang="en-US" dirty="0" smtClean="0"/>
            <a:t>Infinite-precision</a:t>
          </a:r>
        </a:p>
        <a:p>
          <a:pPr algn="l"/>
          <a:r>
            <a:rPr lang="en-US" dirty="0" smtClean="0"/>
            <a:t>Multiplication increases data size</a:t>
          </a:r>
          <a:endParaRPr lang="en-US" dirty="0"/>
        </a:p>
      </dgm:t>
    </dgm:pt>
    <dgm:pt modelId="{F805116C-7EC4-4FE5-9C1A-7AEFE1400222}" type="parTrans" cxnId="{AB91D3AA-C9DF-4755-A450-F0684E3263D1}">
      <dgm:prSet/>
      <dgm:spPr/>
      <dgm:t>
        <a:bodyPr/>
        <a:lstStyle/>
        <a:p>
          <a:endParaRPr lang="en-US"/>
        </a:p>
      </dgm:t>
    </dgm:pt>
    <dgm:pt modelId="{F5764DEF-CFFC-4114-8A69-A168F5553773}" type="sibTrans" cxnId="{AB91D3AA-C9DF-4755-A450-F0684E3263D1}">
      <dgm:prSet/>
      <dgm:spPr/>
      <dgm:t>
        <a:bodyPr/>
        <a:lstStyle/>
        <a:p>
          <a:endParaRPr lang="en-US"/>
        </a:p>
      </dgm:t>
    </dgm:pt>
    <dgm:pt modelId="{6F870C35-A367-4406-95BE-BB4A43C94047}">
      <dgm:prSet phldrT="[Text]"/>
      <dgm:spPr/>
      <dgm:t>
        <a:bodyPr/>
        <a:lstStyle/>
        <a:p>
          <a:pPr algn="l"/>
          <a:r>
            <a:rPr lang="en-US" dirty="0" smtClean="0"/>
            <a:t>Built-in support for equality*</a:t>
          </a:r>
        </a:p>
        <a:p>
          <a:pPr algn="l"/>
          <a:r>
            <a:rPr lang="en-US" dirty="0" smtClean="0"/>
            <a:t>Other comparisons must be implemented in query</a:t>
          </a:r>
          <a:endParaRPr lang="en-US" dirty="0"/>
        </a:p>
      </dgm:t>
    </dgm:pt>
    <dgm:pt modelId="{D32CB479-1B4E-45BA-8521-C89AB22C727D}" type="parTrans" cxnId="{595D4224-2BBE-48EB-A6F0-5C99B7C7E269}">
      <dgm:prSet/>
      <dgm:spPr/>
      <dgm:t>
        <a:bodyPr/>
        <a:lstStyle/>
        <a:p>
          <a:endParaRPr lang="en-US"/>
        </a:p>
      </dgm:t>
    </dgm:pt>
    <dgm:pt modelId="{5663E035-5672-4AF9-B11F-C9FD1F52F7CB}" type="sibTrans" cxnId="{595D4224-2BBE-48EB-A6F0-5C99B7C7E269}">
      <dgm:prSet/>
      <dgm:spPr/>
      <dgm:t>
        <a:bodyPr/>
        <a:lstStyle/>
        <a:p>
          <a:endParaRPr lang="en-US"/>
        </a:p>
      </dgm:t>
    </dgm:pt>
    <dgm:pt modelId="{AF370024-D9F7-4D74-A93C-A4EFEC2ADA91}" type="pres">
      <dgm:prSet presAssocID="{AF10AFF4-E08A-4131-AABA-AB7B545EC8B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C4669F9-B5FC-4B8C-A73E-48BC62B57D81}" type="pres">
      <dgm:prSet presAssocID="{4C69B38D-DDA1-4D49-87A3-4542CC569FEC}" presName="root" presStyleCnt="0"/>
      <dgm:spPr/>
    </dgm:pt>
    <dgm:pt modelId="{0D26FBC9-2BCD-43E2-9DD9-08455E7BEA32}" type="pres">
      <dgm:prSet presAssocID="{4C69B38D-DDA1-4D49-87A3-4542CC569FEC}" presName="rootComposite" presStyleCnt="0"/>
      <dgm:spPr/>
    </dgm:pt>
    <dgm:pt modelId="{4CF98A57-2210-49EB-94BA-0CFE41E5746D}" type="pres">
      <dgm:prSet presAssocID="{4C69B38D-DDA1-4D49-87A3-4542CC569FEC}" presName="rootText" presStyleLbl="node1" presStyleIdx="0" presStyleCnt="3" custScaleY="60589"/>
      <dgm:spPr/>
      <dgm:t>
        <a:bodyPr/>
        <a:lstStyle/>
        <a:p>
          <a:endParaRPr lang="en-US"/>
        </a:p>
      </dgm:t>
    </dgm:pt>
    <dgm:pt modelId="{3CEA7254-C9D5-4C9A-89F5-A1EA31C7A276}" type="pres">
      <dgm:prSet presAssocID="{4C69B38D-DDA1-4D49-87A3-4542CC569FEC}" presName="rootConnector" presStyleLbl="node1" presStyleIdx="0" presStyleCnt="3"/>
      <dgm:spPr/>
      <dgm:t>
        <a:bodyPr/>
        <a:lstStyle/>
        <a:p>
          <a:endParaRPr lang="en-US"/>
        </a:p>
      </dgm:t>
    </dgm:pt>
    <dgm:pt modelId="{0C629D79-F155-43A1-871E-37E40EF1765E}" type="pres">
      <dgm:prSet presAssocID="{4C69B38D-DDA1-4D49-87A3-4542CC569FEC}" presName="childShape" presStyleCnt="0"/>
      <dgm:spPr/>
    </dgm:pt>
    <dgm:pt modelId="{C16E1C31-22E4-484C-9C9D-3164FB468CDD}" type="pres">
      <dgm:prSet presAssocID="{048A7E0F-5111-419B-9BE2-46A3CAB80965}" presName="Name13" presStyleLbl="parChTrans1D2" presStyleIdx="0" presStyleCnt="6"/>
      <dgm:spPr/>
      <dgm:t>
        <a:bodyPr/>
        <a:lstStyle/>
        <a:p>
          <a:endParaRPr lang="en-US"/>
        </a:p>
      </dgm:t>
    </dgm:pt>
    <dgm:pt modelId="{479D3B3D-866B-425B-A691-48F47C9CE058}" type="pres">
      <dgm:prSet presAssocID="{E980478F-46EA-419D-BC45-675AD85F09CE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1C617-0442-44F1-B208-C8AF4A181806}" type="pres">
      <dgm:prSet presAssocID="{D9338FAA-AD69-466A-A1FF-3C563C3AD56F}" presName="Name13" presStyleLbl="parChTrans1D2" presStyleIdx="1" presStyleCnt="6"/>
      <dgm:spPr/>
      <dgm:t>
        <a:bodyPr/>
        <a:lstStyle/>
        <a:p>
          <a:endParaRPr lang="en-US"/>
        </a:p>
      </dgm:t>
    </dgm:pt>
    <dgm:pt modelId="{8E9357A3-9505-43A1-B5C5-2FFCE24E4EBB}" type="pres">
      <dgm:prSet presAssocID="{6E5B5708-E4D9-48E2-8670-7CA1EA4FFAA7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D5F0F-38BD-42EC-9A12-1CEB7D0AF0C9}" type="pres">
      <dgm:prSet presAssocID="{92A93F3D-49C1-4482-9CAD-56FAA35471CE}" presName="root" presStyleCnt="0"/>
      <dgm:spPr/>
    </dgm:pt>
    <dgm:pt modelId="{848FDFCB-132F-4CC0-82C9-C2F3A10FD170}" type="pres">
      <dgm:prSet presAssocID="{92A93F3D-49C1-4482-9CAD-56FAA35471CE}" presName="rootComposite" presStyleCnt="0"/>
      <dgm:spPr/>
    </dgm:pt>
    <dgm:pt modelId="{8A74902C-0A23-4316-ACCD-DB7B3EDA101E}" type="pres">
      <dgm:prSet presAssocID="{92A93F3D-49C1-4482-9CAD-56FAA35471CE}" presName="rootText" presStyleLbl="node1" presStyleIdx="1" presStyleCnt="3" custScaleY="60589" custLinFactNeighborX="-18054" custLinFactNeighborY="785"/>
      <dgm:spPr/>
      <dgm:t>
        <a:bodyPr/>
        <a:lstStyle/>
        <a:p>
          <a:endParaRPr lang="en-US"/>
        </a:p>
      </dgm:t>
    </dgm:pt>
    <dgm:pt modelId="{0B86809B-69E6-4E4F-90FC-42F6159A4BDC}" type="pres">
      <dgm:prSet presAssocID="{92A93F3D-49C1-4482-9CAD-56FAA35471CE}" presName="rootConnector" presStyleLbl="node1" presStyleIdx="1" presStyleCnt="3"/>
      <dgm:spPr/>
      <dgm:t>
        <a:bodyPr/>
        <a:lstStyle/>
        <a:p>
          <a:endParaRPr lang="en-US"/>
        </a:p>
      </dgm:t>
    </dgm:pt>
    <dgm:pt modelId="{DD66FBEA-E1F2-469F-98B4-54DF63995DA9}" type="pres">
      <dgm:prSet presAssocID="{92A93F3D-49C1-4482-9CAD-56FAA35471CE}" presName="childShape" presStyleCnt="0"/>
      <dgm:spPr/>
    </dgm:pt>
    <dgm:pt modelId="{89867D23-B173-45DB-B7AC-1209F9D27479}" type="pres">
      <dgm:prSet presAssocID="{1C99AC57-1AF2-4DAB-BED2-7F8F9A384B0C}" presName="Name13" presStyleLbl="parChTrans1D2" presStyleIdx="2" presStyleCnt="6"/>
      <dgm:spPr/>
      <dgm:t>
        <a:bodyPr/>
        <a:lstStyle/>
        <a:p>
          <a:endParaRPr lang="en-US"/>
        </a:p>
      </dgm:t>
    </dgm:pt>
    <dgm:pt modelId="{42D2F98B-F23A-44AE-AB4D-50B912025DD7}" type="pres">
      <dgm:prSet presAssocID="{1055963B-262E-4C99-8796-3A05D7AC4B3E}" presName="childText" presStyleLbl="bgAcc1" presStyleIdx="2" presStyleCnt="6" custLinFactNeighborX="-22567" custLinFactNeighborY="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1475F-CA52-481F-BB79-9E653A7C2447}" type="pres">
      <dgm:prSet presAssocID="{D32CB479-1B4E-45BA-8521-C89AB22C727D}" presName="Name13" presStyleLbl="parChTrans1D2" presStyleIdx="3" presStyleCnt="6"/>
      <dgm:spPr/>
      <dgm:t>
        <a:bodyPr/>
        <a:lstStyle/>
        <a:p>
          <a:endParaRPr lang="en-US"/>
        </a:p>
      </dgm:t>
    </dgm:pt>
    <dgm:pt modelId="{221B067A-EEFD-4892-AD05-3A14FEB70018}" type="pres">
      <dgm:prSet presAssocID="{6F870C35-A367-4406-95BE-BB4A43C94047}" presName="childText" presStyleLbl="bgAcc1" presStyleIdx="3" presStyleCnt="6" custLinFactNeighborX="-22567" custLinFactNeighborY="7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9D997-56BC-4423-81F7-BBA9BCA4043B}" type="pres">
      <dgm:prSet presAssocID="{A5CCC3CC-DC5E-4B34-9569-8934D57CACD8}" presName="root" presStyleCnt="0"/>
      <dgm:spPr/>
    </dgm:pt>
    <dgm:pt modelId="{A5E6F4AC-41EF-4F46-A0A7-EF51CDB0CFAB}" type="pres">
      <dgm:prSet presAssocID="{A5CCC3CC-DC5E-4B34-9569-8934D57CACD8}" presName="rootComposite" presStyleCnt="0"/>
      <dgm:spPr/>
    </dgm:pt>
    <dgm:pt modelId="{0902215B-3E65-4F7B-95C9-DC2EDD8087A6}" type="pres">
      <dgm:prSet presAssocID="{A5CCC3CC-DC5E-4B34-9569-8934D57CACD8}" presName="rootText" presStyleLbl="node1" presStyleIdx="2" presStyleCnt="3" custScaleY="60589" custLinFactNeighborX="-36500"/>
      <dgm:spPr/>
      <dgm:t>
        <a:bodyPr/>
        <a:lstStyle/>
        <a:p>
          <a:endParaRPr lang="en-US"/>
        </a:p>
      </dgm:t>
    </dgm:pt>
    <dgm:pt modelId="{2D2E2807-CA0C-4508-A206-83CC86189803}" type="pres">
      <dgm:prSet presAssocID="{A5CCC3CC-DC5E-4B34-9569-8934D57CACD8}" presName="rootConnector" presStyleLbl="node1" presStyleIdx="2" presStyleCnt="3"/>
      <dgm:spPr/>
      <dgm:t>
        <a:bodyPr/>
        <a:lstStyle/>
        <a:p>
          <a:endParaRPr lang="en-US"/>
        </a:p>
      </dgm:t>
    </dgm:pt>
    <dgm:pt modelId="{575627F5-F5B9-45E0-B579-E666002264C7}" type="pres">
      <dgm:prSet presAssocID="{A5CCC3CC-DC5E-4B34-9569-8934D57CACD8}" presName="childShape" presStyleCnt="0"/>
      <dgm:spPr/>
    </dgm:pt>
    <dgm:pt modelId="{586BA99F-29D2-4EE7-85C7-F147E9156032}" type="pres">
      <dgm:prSet presAssocID="{4E5AB713-D679-44A0-8D7E-1F0F4857D9F3}" presName="Name13" presStyleLbl="parChTrans1D2" presStyleIdx="4" presStyleCnt="6"/>
      <dgm:spPr/>
      <dgm:t>
        <a:bodyPr/>
        <a:lstStyle/>
        <a:p>
          <a:endParaRPr lang="en-US"/>
        </a:p>
      </dgm:t>
    </dgm:pt>
    <dgm:pt modelId="{7B8F3083-836C-4416-A9C7-89777BC6CB3A}" type="pres">
      <dgm:prSet presAssocID="{6FFAFA0F-8A36-4E5B-8C94-136E66348331}" presName="childText" presStyleLbl="bgAcc1" presStyleIdx="4" presStyleCnt="6" custLinFactNeighborX="-4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2A47CA-2E02-44DF-804F-2A9724DA0818}" type="pres">
      <dgm:prSet presAssocID="{F805116C-7EC4-4FE5-9C1A-7AEFE1400222}" presName="Name13" presStyleLbl="parChTrans1D2" presStyleIdx="5" presStyleCnt="6"/>
      <dgm:spPr/>
      <dgm:t>
        <a:bodyPr/>
        <a:lstStyle/>
        <a:p>
          <a:endParaRPr lang="en-US"/>
        </a:p>
      </dgm:t>
    </dgm:pt>
    <dgm:pt modelId="{8651FB62-7ED1-4B33-AA15-E38EAAEEB6F4}" type="pres">
      <dgm:prSet presAssocID="{9B0A3150-0389-4923-9AF9-F44A77E25F28}" presName="childText" presStyleLbl="bgAcc1" presStyleIdx="5" presStyleCnt="6" custLinFactNeighborX="-4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91D3AA-C9DF-4755-A450-F0684E3263D1}" srcId="{A5CCC3CC-DC5E-4B34-9569-8934D57CACD8}" destId="{9B0A3150-0389-4923-9AF9-F44A77E25F28}" srcOrd="1" destOrd="0" parTransId="{F805116C-7EC4-4FE5-9C1A-7AEFE1400222}" sibTransId="{F5764DEF-CFFC-4114-8A69-A168F5553773}"/>
    <dgm:cxn modelId="{396B7097-7470-4221-A37A-8DD57974124D}" srcId="{4C69B38D-DDA1-4D49-87A3-4542CC569FEC}" destId="{6E5B5708-E4D9-48E2-8670-7CA1EA4FFAA7}" srcOrd="1" destOrd="0" parTransId="{D9338FAA-AD69-466A-A1FF-3C563C3AD56F}" sibTransId="{C8E676EA-7923-48C5-AD10-E36C6890DCF9}"/>
    <dgm:cxn modelId="{6CC1AFC0-7AB1-2A48-B420-5B015D83061E}" type="presOf" srcId="{F805116C-7EC4-4FE5-9C1A-7AEFE1400222}" destId="{B12A47CA-2E02-44DF-804F-2A9724DA0818}" srcOrd="0" destOrd="0" presId="urn:microsoft.com/office/officeart/2005/8/layout/hierarchy3"/>
    <dgm:cxn modelId="{ABD94E46-C827-D841-9DF0-CEF4DCA85803}" type="presOf" srcId="{048A7E0F-5111-419B-9BE2-46A3CAB80965}" destId="{C16E1C31-22E4-484C-9C9D-3164FB468CDD}" srcOrd="0" destOrd="0" presId="urn:microsoft.com/office/officeart/2005/8/layout/hierarchy3"/>
    <dgm:cxn modelId="{DD2CD3D0-E441-4D99-B7B1-7A60EE900918}" srcId="{4C69B38D-DDA1-4D49-87A3-4542CC569FEC}" destId="{E980478F-46EA-419D-BC45-675AD85F09CE}" srcOrd="0" destOrd="0" parTransId="{048A7E0F-5111-419B-9BE2-46A3CAB80965}" sibTransId="{E2E04EEC-B3DD-4B50-8A2E-1151BA9869A8}"/>
    <dgm:cxn modelId="{595D4224-2BBE-48EB-A6F0-5C99B7C7E269}" srcId="{92A93F3D-49C1-4482-9CAD-56FAA35471CE}" destId="{6F870C35-A367-4406-95BE-BB4A43C94047}" srcOrd="1" destOrd="0" parTransId="{D32CB479-1B4E-45BA-8521-C89AB22C727D}" sibTransId="{5663E035-5672-4AF9-B11F-C9FD1F52F7CB}"/>
    <dgm:cxn modelId="{62CB0E07-2F01-7945-A419-40552A311A34}" type="presOf" srcId="{D32CB479-1B4E-45BA-8521-C89AB22C727D}" destId="{86A1475F-CA52-481F-BB79-9E653A7C2447}" srcOrd="0" destOrd="0" presId="urn:microsoft.com/office/officeart/2005/8/layout/hierarchy3"/>
    <dgm:cxn modelId="{45A0F69B-4C92-4C99-B76E-B4E8844E6593}" srcId="{92A93F3D-49C1-4482-9CAD-56FAA35471CE}" destId="{1055963B-262E-4C99-8796-3A05D7AC4B3E}" srcOrd="0" destOrd="0" parTransId="{1C99AC57-1AF2-4DAB-BED2-7F8F9A384B0C}" sibTransId="{7BC15B93-1DE2-400C-BE58-5FAC38E828DC}"/>
    <dgm:cxn modelId="{522F8B0E-7B38-4AEB-BE81-FB4972C73071}" srcId="{AF10AFF4-E08A-4131-AABA-AB7B545EC8B0}" destId="{92A93F3D-49C1-4482-9CAD-56FAA35471CE}" srcOrd="1" destOrd="0" parTransId="{BD4460CE-DD51-4654-843F-3192400CEE3A}" sibTransId="{CA176D27-E584-41A1-B0CC-1297AE50C12F}"/>
    <dgm:cxn modelId="{0179BD44-FAD8-4700-A406-919DE8F685E1}" srcId="{A5CCC3CC-DC5E-4B34-9569-8934D57CACD8}" destId="{6FFAFA0F-8A36-4E5B-8C94-136E66348331}" srcOrd="0" destOrd="0" parTransId="{4E5AB713-D679-44A0-8D7E-1F0F4857D9F3}" sibTransId="{A7F62939-2D0B-4603-8561-A61A22D47FA4}"/>
    <dgm:cxn modelId="{A04ADF6B-CE4C-48B2-813E-13E7AF8A70D2}" srcId="{AF10AFF4-E08A-4131-AABA-AB7B545EC8B0}" destId="{A5CCC3CC-DC5E-4B34-9569-8934D57CACD8}" srcOrd="2" destOrd="0" parTransId="{8A22B0C9-26BA-4B54-971F-4233B0EC10BC}" sibTransId="{AA55E53F-3A20-417A-A3B6-B4BBBAA44FD6}"/>
    <dgm:cxn modelId="{3D846FC5-EB55-704C-81FB-30B05EE5ED6F}" type="presOf" srcId="{1055963B-262E-4C99-8796-3A05D7AC4B3E}" destId="{42D2F98B-F23A-44AE-AB4D-50B912025DD7}" srcOrd="0" destOrd="0" presId="urn:microsoft.com/office/officeart/2005/8/layout/hierarchy3"/>
    <dgm:cxn modelId="{4C40A7B2-BB45-4B95-BF4D-091A94967B9A}" srcId="{AF10AFF4-E08A-4131-AABA-AB7B545EC8B0}" destId="{4C69B38D-DDA1-4D49-87A3-4542CC569FEC}" srcOrd="0" destOrd="0" parTransId="{ACF6AF8B-78F9-446C-906B-3A42CD0D3834}" sibTransId="{DB75C550-264F-4192-B241-C046D2825925}"/>
    <dgm:cxn modelId="{85E406B7-0061-0A43-B99F-8F101BBA4EC4}" type="presOf" srcId="{E980478F-46EA-419D-BC45-675AD85F09CE}" destId="{479D3B3D-866B-425B-A691-48F47C9CE058}" srcOrd="0" destOrd="0" presId="urn:microsoft.com/office/officeart/2005/8/layout/hierarchy3"/>
    <dgm:cxn modelId="{5B2C9D9D-C3D8-C540-B1B6-22084A0DA595}" type="presOf" srcId="{4C69B38D-DDA1-4D49-87A3-4542CC569FEC}" destId="{4CF98A57-2210-49EB-94BA-0CFE41E5746D}" srcOrd="0" destOrd="0" presId="urn:microsoft.com/office/officeart/2005/8/layout/hierarchy3"/>
    <dgm:cxn modelId="{DCDF1CF3-1B6D-A24B-BEE4-66C552034FE2}" type="presOf" srcId="{D9338FAA-AD69-466A-A1FF-3C563C3AD56F}" destId="{FCA1C617-0442-44F1-B208-C8AF4A181806}" srcOrd="0" destOrd="0" presId="urn:microsoft.com/office/officeart/2005/8/layout/hierarchy3"/>
    <dgm:cxn modelId="{1803DEEF-6D04-A64A-92A2-7B376E95CF80}" type="presOf" srcId="{6FFAFA0F-8A36-4E5B-8C94-136E66348331}" destId="{7B8F3083-836C-4416-A9C7-89777BC6CB3A}" srcOrd="0" destOrd="0" presId="urn:microsoft.com/office/officeart/2005/8/layout/hierarchy3"/>
    <dgm:cxn modelId="{74EC100A-A4D5-5F42-A126-3EB88EBEEB19}" type="presOf" srcId="{92A93F3D-49C1-4482-9CAD-56FAA35471CE}" destId="{0B86809B-69E6-4E4F-90FC-42F6159A4BDC}" srcOrd="1" destOrd="0" presId="urn:microsoft.com/office/officeart/2005/8/layout/hierarchy3"/>
    <dgm:cxn modelId="{E10E1F65-5D73-B04F-B42B-DA2B3818D63B}" type="presOf" srcId="{6F870C35-A367-4406-95BE-BB4A43C94047}" destId="{221B067A-EEFD-4892-AD05-3A14FEB70018}" srcOrd="0" destOrd="0" presId="urn:microsoft.com/office/officeart/2005/8/layout/hierarchy3"/>
    <dgm:cxn modelId="{530454C8-E5C3-A340-8D2C-77048B434216}" type="presOf" srcId="{6E5B5708-E4D9-48E2-8670-7CA1EA4FFAA7}" destId="{8E9357A3-9505-43A1-B5C5-2FFCE24E4EBB}" srcOrd="0" destOrd="0" presId="urn:microsoft.com/office/officeart/2005/8/layout/hierarchy3"/>
    <dgm:cxn modelId="{09924AAA-7301-8745-AC78-3C33E9FF2E33}" type="presOf" srcId="{9B0A3150-0389-4923-9AF9-F44A77E25F28}" destId="{8651FB62-7ED1-4B33-AA15-E38EAAEEB6F4}" srcOrd="0" destOrd="0" presId="urn:microsoft.com/office/officeart/2005/8/layout/hierarchy3"/>
    <dgm:cxn modelId="{70300939-83D9-0940-8C9F-D3537FCF7178}" type="presOf" srcId="{A5CCC3CC-DC5E-4B34-9569-8934D57CACD8}" destId="{2D2E2807-CA0C-4508-A206-83CC86189803}" srcOrd="1" destOrd="0" presId="urn:microsoft.com/office/officeart/2005/8/layout/hierarchy3"/>
    <dgm:cxn modelId="{1F617CA3-26DC-F748-8456-9B9A81344A10}" type="presOf" srcId="{4C69B38D-DDA1-4D49-87A3-4542CC569FEC}" destId="{3CEA7254-C9D5-4C9A-89F5-A1EA31C7A276}" srcOrd="1" destOrd="0" presId="urn:microsoft.com/office/officeart/2005/8/layout/hierarchy3"/>
    <dgm:cxn modelId="{72D0B706-B94C-784A-A6D5-086F1DC175BD}" type="presOf" srcId="{4E5AB713-D679-44A0-8D7E-1F0F4857D9F3}" destId="{586BA99F-29D2-4EE7-85C7-F147E9156032}" srcOrd="0" destOrd="0" presId="urn:microsoft.com/office/officeart/2005/8/layout/hierarchy3"/>
    <dgm:cxn modelId="{0EE96E44-0B85-3E48-930F-5E096B49BDAA}" type="presOf" srcId="{AF10AFF4-E08A-4131-AABA-AB7B545EC8B0}" destId="{AF370024-D9F7-4D74-A93C-A4EFEC2ADA91}" srcOrd="0" destOrd="0" presId="urn:microsoft.com/office/officeart/2005/8/layout/hierarchy3"/>
    <dgm:cxn modelId="{9EAFCFD8-F4DE-BB4F-84B7-9F3DC07EE9B0}" type="presOf" srcId="{1C99AC57-1AF2-4DAB-BED2-7F8F9A384B0C}" destId="{89867D23-B173-45DB-B7AC-1209F9D27479}" srcOrd="0" destOrd="0" presId="urn:microsoft.com/office/officeart/2005/8/layout/hierarchy3"/>
    <dgm:cxn modelId="{5AF70EF5-4FA6-A341-AD3A-30BCD99D968F}" type="presOf" srcId="{A5CCC3CC-DC5E-4B34-9569-8934D57CACD8}" destId="{0902215B-3E65-4F7B-95C9-DC2EDD8087A6}" srcOrd="0" destOrd="0" presId="urn:microsoft.com/office/officeart/2005/8/layout/hierarchy3"/>
    <dgm:cxn modelId="{1343D643-A7A3-2641-8AE2-9121BBA26048}" type="presOf" srcId="{92A93F3D-49C1-4482-9CAD-56FAA35471CE}" destId="{8A74902C-0A23-4316-ACCD-DB7B3EDA101E}" srcOrd="0" destOrd="0" presId="urn:microsoft.com/office/officeart/2005/8/layout/hierarchy3"/>
    <dgm:cxn modelId="{F5AF86C3-678D-1941-AE02-96586069528D}" type="presParOf" srcId="{AF370024-D9F7-4D74-A93C-A4EFEC2ADA91}" destId="{EC4669F9-B5FC-4B8C-A73E-48BC62B57D81}" srcOrd="0" destOrd="0" presId="urn:microsoft.com/office/officeart/2005/8/layout/hierarchy3"/>
    <dgm:cxn modelId="{3AC0A3E2-D16D-B541-B933-5D002BC5ECC7}" type="presParOf" srcId="{EC4669F9-B5FC-4B8C-A73E-48BC62B57D81}" destId="{0D26FBC9-2BCD-43E2-9DD9-08455E7BEA32}" srcOrd="0" destOrd="0" presId="urn:microsoft.com/office/officeart/2005/8/layout/hierarchy3"/>
    <dgm:cxn modelId="{FFBC174F-4116-FB46-8096-2DBC97F1F999}" type="presParOf" srcId="{0D26FBC9-2BCD-43E2-9DD9-08455E7BEA32}" destId="{4CF98A57-2210-49EB-94BA-0CFE41E5746D}" srcOrd="0" destOrd="0" presId="urn:microsoft.com/office/officeart/2005/8/layout/hierarchy3"/>
    <dgm:cxn modelId="{C3D76073-4FD8-7E48-8ADD-B2DE15AC0DB7}" type="presParOf" srcId="{0D26FBC9-2BCD-43E2-9DD9-08455E7BEA32}" destId="{3CEA7254-C9D5-4C9A-89F5-A1EA31C7A276}" srcOrd="1" destOrd="0" presId="urn:microsoft.com/office/officeart/2005/8/layout/hierarchy3"/>
    <dgm:cxn modelId="{1949DBD2-E724-0A43-96C4-A47F4514CFD8}" type="presParOf" srcId="{EC4669F9-B5FC-4B8C-A73E-48BC62B57D81}" destId="{0C629D79-F155-43A1-871E-37E40EF1765E}" srcOrd="1" destOrd="0" presId="urn:microsoft.com/office/officeart/2005/8/layout/hierarchy3"/>
    <dgm:cxn modelId="{7C522291-C3C1-3741-81E4-A41C49ED42D5}" type="presParOf" srcId="{0C629D79-F155-43A1-871E-37E40EF1765E}" destId="{C16E1C31-22E4-484C-9C9D-3164FB468CDD}" srcOrd="0" destOrd="0" presId="urn:microsoft.com/office/officeart/2005/8/layout/hierarchy3"/>
    <dgm:cxn modelId="{D808E0C1-9079-A946-A8ED-454D75CDE939}" type="presParOf" srcId="{0C629D79-F155-43A1-871E-37E40EF1765E}" destId="{479D3B3D-866B-425B-A691-48F47C9CE058}" srcOrd="1" destOrd="0" presId="urn:microsoft.com/office/officeart/2005/8/layout/hierarchy3"/>
    <dgm:cxn modelId="{15FEE462-1F0F-A941-AA1D-40AD9D709E5E}" type="presParOf" srcId="{0C629D79-F155-43A1-871E-37E40EF1765E}" destId="{FCA1C617-0442-44F1-B208-C8AF4A181806}" srcOrd="2" destOrd="0" presId="urn:microsoft.com/office/officeart/2005/8/layout/hierarchy3"/>
    <dgm:cxn modelId="{C02B1880-62ED-DC47-BB34-30432F49C244}" type="presParOf" srcId="{0C629D79-F155-43A1-871E-37E40EF1765E}" destId="{8E9357A3-9505-43A1-B5C5-2FFCE24E4EBB}" srcOrd="3" destOrd="0" presId="urn:microsoft.com/office/officeart/2005/8/layout/hierarchy3"/>
    <dgm:cxn modelId="{EE5DE0E9-4D1B-C94E-852C-9FDEF25C6DAE}" type="presParOf" srcId="{AF370024-D9F7-4D74-A93C-A4EFEC2ADA91}" destId="{3F2D5F0F-38BD-42EC-9A12-1CEB7D0AF0C9}" srcOrd="1" destOrd="0" presId="urn:microsoft.com/office/officeart/2005/8/layout/hierarchy3"/>
    <dgm:cxn modelId="{B3A5591B-57F8-404F-8E5B-E57CF431B742}" type="presParOf" srcId="{3F2D5F0F-38BD-42EC-9A12-1CEB7D0AF0C9}" destId="{848FDFCB-132F-4CC0-82C9-C2F3A10FD170}" srcOrd="0" destOrd="0" presId="urn:microsoft.com/office/officeart/2005/8/layout/hierarchy3"/>
    <dgm:cxn modelId="{689E3A33-F8AE-9142-ACBF-4F592ABC18FF}" type="presParOf" srcId="{848FDFCB-132F-4CC0-82C9-C2F3A10FD170}" destId="{8A74902C-0A23-4316-ACCD-DB7B3EDA101E}" srcOrd="0" destOrd="0" presId="urn:microsoft.com/office/officeart/2005/8/layout/hierarchy3"/>
    <dgm:cxn modelId="{0B3C8297-86B2-D44D-94F7-BA2D4BCEA81B}" type="presParOf" srcId="{848FDFCB-132F-4CC0-82C9-C2F3A10FD170}" destId="{0B86809B-69E6-4E4F-90FC-42F6159A4BDC}" srcOrd="1" destOrd="0" presId="urn:microsoft.com/office/officeart/2005/8/layout/hierarchy3"/>
    <dgm:cxn modelId="{376D6D12-D7BD-B34C-AA99-BBDE107D3D04}" type="presParOf" srcId="{3F2D5F0F-38BD-42EC-9A12-1CEB7D0AF0C9}" destId="{DD66FBEA-E1F2-469F-98B4-54DF63995DA9}" srcOrd="1" destOrd="0" presId="urn:microsoft.com/office/officeart/2005/8/layout/hierarchy3"/>
    <dgm:cxn modelId="{ECC46F19-E9C8-B249-A543-D6E1FB73F3AF}" type="presParOf" srcId="{DD66FBEA-E1F2-469F-98B4-54DF63995DA9}" destId="{89867D23-B173-45DB-B7AC-1209F9D27479}" srcOrd="0" destOrd="0" presId="urn:microsoft.com/office/officeart/2005/8/layout/hierarchy3"/>
    <dgm:cxn modelId="{EEAC9745-36D4-3646-8DDB-AEE5BB934A8E}" type="presParOf" srcId="{DD66FBEA-E1F2-469F-98B4-54DF63995DA9}" destId="{42D2F98B-F23A-44AE-AB4D-50B912025DD7}" srcOrd="1" destOrd="0" presId="urn:microsoft.com/office/officeart/2005/8/layout/hierarchy3"/>
    <dgm:cxn modelId="{28326616-90EE-4844-8841-1F48365137E8}" type="presParOf" srcId="{DD66FBEA-E1F2-469F-98B4-54DF63995DA9}" destId="{86A1475F-CA52-481F-BB79-9E653A7C2447}" srcOrd="2" destOrd="0" presId="urn:microsoft.com/office/officeart/2005/8/layout/hierarchy3"/>
    <dgm:cxn modelId="{2E838474-A8B1-7342-A0F6-419FAF53E7CC}" type="presParOf" srcId="{DD66FBEA-E1F2-469F-98B4-54DF63995DA9}" destId="{221B067A-EEFD-4892-AD05-3A14FEB70018}" srcOrd="3" destOrd="0" presId="urn:microsoft.com/office/officeart/2005/8/layout/hierarchy3"/>
    <dgm:cxn modelId="{DE8AF6C6-FB12-3342-8162-A1EC09B7294A}" type="presParOf" srcId="{AF370024-D9F7-4D74-A93C-A4EFEC2ADA91}" destId="{D109D997-56BC-4423-81F7-BBA9BCA4043B}" srcOrd="2" destOrd="0" presId="urn:microsoft.com/office/officeart/2005/8/layout/hierarchy3"/>
    <dgm:cxn modelId="{6571929E-2E4D-2F40-B9B8-5E7984D3E218}" type="presParOf" srcId="{D109D997-56BC-4423-81F7-BBA9BCA4043B}" destId="{A5E6F4AC-41EF-4F46-A0A7-EF51CDB0CFAB}" srcOrd="0" destOrd="0" presId="urn:microsoft.com/office/officeart/2005/8/layout/hierarchy3"/>
    <dgm:cxn modelId="{0AD26C0A-F4FD-9143-AD60-4226D05C9E5D}" type="presParOf" srcId="{A5E6F4AC-41EF-4F46-A0A7-EF51CDB0CFAB}" destId="{0902215B-3E65-4F7B-95C9-DC2EDD8087A6}" srcOrd="0" destOrd="0" presId="urn:microsoft.com/office/officeart/2005/8/layout/hierarchy3"/>
    <dgm:cxn modelId="{05EEA3C1-8395-8E46-BD2A-70CC935061BC}" type="presParOf" srcId="{A5E6F4AC-41EF-4F46-A0A7-EF51CDB0CFAB}" destId="{2D2E2807-CA0C-4508-A206-83CC86189803}" srcOrd="1" destOrd="0" presId="urn:microsoft.com/office/officeart/2005/8/layout/hierarchy3"/>
    <dgm:cxn modelId="{80F26C31-0E23-4E45-A1C2-480DC22F0AD6}" type="presParOf" srcId="{D109D997-56BC-4423-81F7-BBA9BCA4043B}" destId="{575627F5-F5B9-45E0-B579-E666002264C7}" srcOrd="1" destOrd="0" presId="urn:microsoft.com/office/officeart/2005/8/layout/hierarchy3"/>
    <dgm:cxn modelId="{B5FC3BC3-E4FB-8440-8AAE-91407FED9A0E}" type="presParOf" srcId="{575627F5-F5B9-45E0-B579-E666002264C7}" destId="{586BA99F-29D2-4EE7-85C7-F147E9156032}" srcOrd="0" destOrd="0" presId="urn:microsoft.com/office/officeart/2005/8/layout/hierarchy3"/>
    <dgm:cxn modelId="{73ADF54F-DEF4-BE4A-9F2A-09CB782280D9}" type="presParOf" srcId="{575627F5-F5B9-45E0-B579-E666002264C7}" destId="{7B8F3083-836C-4416-A9C7-89777BC6CB3A}" srcOrd="1" destOrd="0" presId="urn:microsoft.com/office/officeart/2005/8/layout/hierarchy3"/>
    <dgm:cxn modelId="{EC1BFAF9-1D43-E941-BEDF-3B628A49E80D}" type="presParOf" srcId="{575627F5-F5B9-45E0-B579-E666002264C7}" destId="{B12A47CA-2E02-44DF-804F-2A9724DA0818}" srcOrd="2" destOrd="0" presId="urn:microsoft.com/office/officeart/2005/8/layout/hierarchy3"/>
    <dgm:cxn modelId="{02519F77-325F-BA4D-B539-D2042891B4E6}" type="presParOf" srcId="{575627F5-F5B9-45E0-B579-E666002264C7}" destId="{8651FB62-7ED1-4B33-AA15-E38EAAEEB6F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347CE-F614-9146-A287-56D0BC8A120A}">
      <dsp:nvSpPr>
        <dsp:cNvPr id="0" name=""/>
        <dsp:cNvSpPr/>
      </dsp:nvSpPr>
      <dsp:spPr>
        <a:xfrm rot="21300000">
          <a:off x="16936" y="596153"/>
          <a:ext cx="3423317" cy="299501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4F6D6B-F60D-A547-A230-D84F22E8B4F4}">
      <dsp:nvSpPr>
        <dsp:cNvPr id="0" name=""/>
        <dsp:cNvSpPr/>
      </dsp:nvSpPr>
      <dsp:spPr>
        <a:xfrm>
          <a:off x="414862" y="74590"/>
          <a:ext cx="1037157" cy="596723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EF131-7F9D-FF44-B13B-08DC73A47324}">
      <dsp:nvSpPr>
        <dsp:cNvPr id="0" name=""/>
        <dsp:cNvSpPr/>
      </dsp:nvSpPr>
      <dsp:spPr>
        <a:xfrm>
          <a:off x="1574100" y="0"/>
          <a:ext cx="1622722" cy="62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Rockwell" pitchFamily="18" charset="0"/>
            </a:rPr>
            <a:t>Privacy</a:t>
          </a:r>
          <a:endParaRPr lang="en-US" sz="2400" kern="1200" dirty="0">
            <a:latin typeface="Rockwell" pitchFamily="18" charset="0"/>
          </a:endParaRPr>
        </a:p>
      </dsp:txBody>
      <dsp:txXfrm>
        <a:off x="1574100" y="0"/>
        <a:ext cx="1622722" cy="626559"/>
      </dsp:txXfrm>
    </dsp:sp>
    <dsp:sp modelId="{5A33494E-9BEE-6F4C-B005-63170858464C}">
      <dsp:nvSpPr>
        <dsp:cNvPr id="0" name=""/>
        <dsp:cNvSpPr/>
      </dsp:nvSpPr>
      <dsp:spPr>
        <a:xfrm>
          <a:off x="2005170" y="820494"/>
          <a:ext cx="1037157" cy="596723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EC094-2262-C349-964D-B5CF3696A402}">
      <dsp:nvSpPr>
        <dsp:cNvPr id="0" name=""/>
        <dsp:cNvSpPr/>
      </dsp:nvSpPr>
      <dsp:spPr>
        <a:xfrm>
          <a:off x="196927" y="865249"/>
          <a:ext cx="1749604" cy="626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Rockwell" pitchFamily="18" charset="0"/>
            </a:rPr>
            <a:t>Integrity</a:t>
          </a:r>
          <a:endParaRPr lang="en-US" sz="2400" kern="1200" dirty="0">
            <a:latin typeface="Rockwell" pitchFamily="18" charset="0"/>
          </a:endParaRPr>
        </a:p>
      </dsp:txBody>
      <dsp:txXfrm>
        <a:off x="196927" y="865249"/>
        <a:ext cx="1749604" cy="626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98A57-2210-49EB-94BA-0CFE41E5746D}">
      <dsp:nvSpPr>
        <dsp:cNvPr id="0" name=""/>
        <dsp:cNvSpPr/>
      </dsp:nvSpPr>
      <dsp:spPr>
        <a:xfrm>
          <a:off x="888" y="890635"/>
          <a:ext cx="2080218" cy="6301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Tables</a:t>
          </a:r>
          <a:endParaRPr lang="en-US" sz="2500" kern="1200" dirty="0"/>
        </a:p>
      </dsp:txBody>
      <dsp:txXfrm>
        <a:off x="19346" y="909093"/>
        <a:ext cx="2043302" cy="593275"/>
      </dsp:txXfrm>
    </dsp:sp>
    <dsp:sp modelId="{C16E1C31-22E4-484C-9C9D-3164FB468CDD}">
      <dsp:nvSpPr>
        <dsp:cNvPr id="0" name=""/>
        <dsp:cNvSpPr/>
      </dsp:nvSpPr>
      <dsp:spPr>
        <a:xfrm>
          <a:off x="208910" y="1520827"/>
          <a:ext cx="208021" cy="78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081"/>
              </a:lnTo>
              <a:lnTo>
                <a:pt x="208021" y="780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D3B3D-866B-425B-A691-48F47C9CE058}">
      <dsp:nvSpPr>
        <dsp:cNvPr id="0" name=""/>
        <dsp:cNvSpPr/>
      </dsp:nvSpPr>
      <dsp:spPr>
        <a:xfrm>
          <a:off x="416932" y="1780855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Requires fixed input size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All operations execute over every element</a:t>
          </a:r>
          <a:endParaRPr lang="en-US" sz="1200" kern="1200" dirty="0"/>
        </a:p>
      </dsp:txBody>
      <dsp:txXfrm>
        <a:off x="447396" y="1811319"/>
        <a:ext cx="1603246" cy="979181"/>
      </dsp:txXfrm>
    </dsp:sp>
    <dsp:sp modelId="{FCA1C617-0442-44F1-B208-C8AF4A181806}">
      <dsp:nvSpPr>
        <dsp:cNvPr id="0" name=""/>
        <dsp:cNvSpPr/>
      </dsp:nvSpPr>
      <dsp:spPr>
        <a:xfrm>
          <a:off x="208910" y="1520827"/>
          <a:ext cx="208021" cy="2080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0218"/>
              </a:lnTo>
              <a:lnTo>
                <a:pt x="208021" y="208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357A3-9505-43A1-B5C5-2FFCE24E4EBB}">
      <dsp:nvSpPr>
        <dsp:cNvPr id="0" name=""/>
        <dsp:cNvSpPr/>
      </dsp:nvSpPr>
      <dsp:spPr>
        <a:xfrm>
          <a:off x="416932" y="3080991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Uses functional lists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Find operations complete when predicate matched</a:t>
          </a:r>
          <a:endParaRPr lang="en-US" sz="1200" kern="1200" dirty="0"/>
        </a:p>
      </dsp:txBody>
      <dsp:txXfrm>
        <a:off x="447396" y="3111455"/>
        <a:ext cx="1603246" cy="979181"/>
      </dsp:txXfrm>
    </dsp:sp>
    <dsp:sp modelId="{8A74902C-0A23-4316-ACCD-DB7B3EDA101E}">
      <dsp:nvSpPr>
        <dsp:cNvPr id="0" name=""/>
        <dsp:cNvSpPr/>
      </dsp:nvSpPr>
      <dsp:spPr>
        <a:xfrm>
          <a:off x="2225599" y="898800"/>
          <a:ext cx="2080218" cy="6301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Comparisons</a:t>
          </a:r>
          <a:endParaRPr lang="en-US" sz="2500" kern="1200" dirty="0"/>
        </a:p>
      </dsp:txBody>
      <dsp:txXfrm>
        <a:off x="2244057" y="917258"/>
        <a:ext cx="2043302" cy="593275"/>
      </dsp:txXfrm>
    </dsp:sp>
    <dsp:sp modelId="{89867D23-B173-45DB-B7AC-1209F9D27479}">
      <dsp:nvSpPr>
        <dsp:cNvPr id="0" name=""/>
        <dsp:cNvSpPr/>
      </dsp:nvSpPr>
      <dsp:spPr>
        <a:xfrm>
          <a:off x="2433621" y="1528992"/>
          <a:ext cx="208030" cy="78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081"/>
              </a:lnTo>
              <a:lnTo>
                <a:pt x="208030" y="780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2F98B-F23A-44AE-AB4D-50B912025DD7}">
      <dsp:nvSpPr>
        <dsp:cNvPr id="0" name=""/>
        <dsp:cNvSpPr/>
      </dsp:nvSpPr>
      <dsp:spPr>
        <a:xfrm>
          <a:off x="2641651" y="1789019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Built-in support for “standard” ops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Supports conditional expressions</a:t>
          </a:r>
          <a:endParaRPr lang="en-US" sz="1200" kern="1200" dirty="0"/>
        </a:p>
      </dsp:txBody>
      <dsp:txXfrm>
        <a:off x="2672115" y="1819483"/>
        <a:ext cx="1603246" cy="979181"/>
      </dsp:txXfrm>
    </dsp:sp>
    <dsp:sp modelId="{86A1475F-CA52-481F-BB79-9E653A7C2447}">
      <dsp:nvSpPr>
        <dsp:cNvPr id="0" name=""/>
        <dsp:cNvSpPr/>
      </dsp:nvSpPr>
      <dsp:spPr>
        <a:xfrm>
          <a:off x="2433621" y="1528992"/>
          <a:ext cx="208030" cy="2080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0218"/>
              </a:lnTo>
              <a:lnTo>
                <a:pt x="208030" y="208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B067A-EEFD-4892-AD05-3A14FEB70018}">
      <dsp:nvSpPr>
        <dsp:cNvPr id="0" name=""/>
        <dsp:cNvSpPr/>
      </dsp:nvSpPr>
      <dsp:spPr>
        <a:xfrm>
          <a:off x="2641651" y="3089156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Built-in support for equality*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Other comparisons must be implemented in query</a:t>
          </a:r>
          <a:endParaRPr lang="en-US" sz="1200" kern="1200" dirty="0"/>
        </a:p>
      </dsp:txBody>
      <dsp:txXfrm>
        <a:off x="2672115" y="3119620"/>
        <a:ext cx="1603246" cy="979181"/>
      </dsp:txXfrm>
    </dsp:sp>
    <dsp:sp modelId="{0902215B-3E65-4F7B-95C9-DC2EDD8087A6}">
      <dsp:nvSpPr>
        <dsp:cNvPr id="0" name=""/>
        <dsp:cNvSpPr/>
      </dsp:nvSpPr>
      <dsp:spPr>
        <a:xfrm>
          <a:off x="4442155" y="890635"/>
          <a:ext cx="2080218" cy="6301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Arithmetic</a:t>
          </a:r>
          <a:endParaRPr lang="en-US" sz="2500" kern="1200" dirty="0"/>
        </a:p>
      </dsp:txBody>
      <dsp:txXfrm>
        <a:off x="4460613" y="909093"/>
        <a:ext cx="2043302" cy="593275"/>
      </dsp:txXfrm>
    </dsp:sp>
    <dsp:sp modelId="{586BA99F-29D2-4EE7-85C7-F147E9156032}">
      <dsp:nvSpPr>
        <dsp:cNvPr id="0" name=""/>
        <dsp:cNvSpPr/>
      </dsp:nvSpPr>
      <dsp:spPr>
        <a:xfrm>
          <a:off x="4650177" y="1520827"/>
          <a:ext cx="208021" cy="780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0081"/>
              </a:lnTo>
              <a:lnTo>
                <a:pt x="208021" y="7800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F3083-836C-4416-A9C7-89777BC6CB3A}">
      <dsp:nvSpPr>
        <dsp:cNvPr id="0" name=""/>
        <dsp:cNvSpPr/>
      </dsp:nvSpPr>
      <dsp:spPr>
        <a:xfrm>
          <a:off x="4858199" y="1780855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Fixed-width operations</a:t>
          </a:r>
        </a:p>
      </dsp:txBody>
      <dsp:txXfrm>
        <a:off x="4888663" y="1811319"/>
        <a:ext cx="1603246" cy="979181"/>
      </dsp:txXfrm>
    </dsp:sp>
    <dsp:sp modelId="{B12A47CA-2E02-44DF-804F-2A9724DA0818}">
      <dsp:nvSpPr>
        <dsp:cNvPr id="0" name=""/>
        <dsp:cNvSpPr/>
      </dsp:nvSpPr>
      <dsp:spPr>
        <a:xfrm>
          <a:off x="4650177" y="1520827"/>
          <a:ext cx="208021" cy="2080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0218"/>
              </a:lnTo>
              <a:lnTo>
                <a:pt x="208021" y="20802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1FB62-7ED1-4B33-AA15-E38EAAEEB6F4}">
      <dsp:nvSpPr>
        <dsp:cNvPr id="0" name=""/>
        <dsp:cNvSpPr/>
      </dsp:nvSpPr>
      <dsp:spPr>
        <a:xfrm>
          <a:off x="4858199" y="3080991"/>
          <a:ext cx="1664174" cy="10401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Infinite-precision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Multiplication increases data size</a:t>
          </a:r>
          <a:endParaRPr lang="en-US" sz="1200" kern="1200" dirty="0"/>
        </a:p>
      </dsp:txBody>
      <dsp:txXfrm>
        <a:off x="4888663" y="3111455"/>
        <a:ext cx="1603246" cy="979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1F60-FDC1-B344-855C-A77FE53F72B2}" type="datetimeFigureOut">
              <a:rPr lang="en-US" smtClean="0"/>
              <a:t>8/22/14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7CE42-0F07-8749-B84F-2BC67686D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9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a high-level</a:t>
            </a:r>
            <a:r>
              <a:rPr lang="en-US" baseline="0" dirty="0" smtClean="0"/>
              <a:t> outline of the talk --- introducing the three main things Z0 has to offer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will be the focus of the rest of the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3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Begin</a:t>
            </a:r>
            <a:r>
              <a:rPr lang="en-US" baseline="0" dirty="0" smtClean="0"/>
              <a:t> to explain why such a dramatic performance discrepancy exists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Discuss ZQL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Discuss its object code execution model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Briefly discuss how it translates a functional program into setup, prover, and verifier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05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the key technical insight</a:t>
            </a:r>
          </a:p>
          <a:p>
            <a:endParaRPr lang="en-US" dirty="0" smtClean="0"/>
          </a:p>
          <a:p>
            <a:r>
              <a:rPr lang="en-US" dirty="0" smtClean="0"/>
              <a:t>Remind users about the contributions, using familiar graphics from the first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an overview of how the compiler accomplishes its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an overview of how the compiler accomplishes its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performance profile as follows: “the programmer might</a:t>
            </a:r>
            <a:r>
              <a:rPr lang="en-US" baseline="0" dirty="0" smtClean="0"/>
              <a:t> specify, for example, that compute cycles are at a premium for the mobile front-end”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an overview of how the compiler accomplishes its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 cost model?</a:t>
            </a:r>
          </a:p>
          <a:p>
            <a:endParaRPr lang="en-US" dirty="0" smtClean="0"/>
          </a:p>
          <a:p>
            <a:r>
              <a:rPr lang="en-US" dirty="0" smtClean="0"/>
              <a:t>Answer this question wit</a:t>
            </a:r>
            <a:r>
              <a:rPr lang="en-US" baseline="0" dirty="0" smtClean="0"/>
              <a:t>h the diagram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Gray out previous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2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Discuss the key insight that allows Z0 to select the appropriate back-end for each statement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Zero-knowledge</a:t>
            </a:r>
            <a:r>
              <a:rPr lang="en-US" baseline="0" dirty="0" smtClean="0"/>
              <a:t> computations necessarily have bounded computation time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We can build detailed performance models that characterize the number of operations required to produce and verify each zero-knowledge proof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These models amount to polynomials over the expected input size to each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2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19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4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a high-level</a:t>
            </a:r>
            <a:r>
              <a:rPr lang="en-US" baseline="0" dirty="0" smtClean="0"/>
              <a:t> outline of the talk --- introducing the three main things Z0 has to offer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will be the focus of the rest of the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say, “we</a:t>
            </a:r>
            <a:r>
              <a:rPr lang="en-US" baseline="0" dirty="0" smtClean="0"/>
              <a:t> have some formal rules for translating LINQ to expressions used by the back-ends, but I won’t detail them today. See the paper.”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2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67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 results from </a:t>
            </a:r>
            <a:r>
              <a:rPr lang="en-US" dirty="0" err="1" smtClean="0"/>
              <a:t>Waze</a:t>
            </a:r>
            <a:r>
              <a:rPr lang="en-US" dirty="0" smtClean="0"/>
              <a:t>: scaling behavior in # clients and #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91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 results from </a:t>
            </a:r>
            <a:r>
              <a:rPr lang="en-US" dirty="0" err="1" smtClean="0"/>
              <a:t>Waze</a:t>
            </a:r>
            <a:r>
              <a:rPr lang="en-US" dirty="0" smtClean="0"/>
              <a:t>: scaling behavior in # clients and # regions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91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the audience, give</a:t>
            </a:r>
            <a:r>
              <a:rPr lang="en-US" baseline="0" dirty="0" smtClean="0"/>
              <a:t> acknowledgements to everyone who helped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6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a high-level</a:t>
            </a:r>
            <a:r>
              <a:rPr lang="en-US" baseline="0" dirty="0" smtClean="0"/>
              <a:t> outline of the talk --- introducing the three main things Z0 has to offer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will be the focus of the rest of the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3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the audience, give</a:t>
            </a:r>
            <a:r>
              <a:rPr lang="en-US" baseline="0" dirty="0" smtClean="0"/>
              <a:t> acknowledgements to everyone who helped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6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After the high-level talk overview, take a step back and explain why we need ZK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5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Talk</a:t>
            </a:r>
            <a:r>
              <a:rPr lang="en-US" baseline="0" dirty="0" smtClean="0"/>
              <a:t> about</a:t>
            </a:r>
            <a:r>
              <a:rPr lang="en-US" dirty="0" smtClean="0"/>
              <a:t> zero-knowledge proofs of knowledge as a solution to the privacy/integrity</a:t>
            </a:r>
            <a:r>
              <a:rPr lang="en-US" baseline="0" dirty="0" smtClean="0"/>
              <a:t> tension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Introduce the main problem addressed by our work: zero knowledge has not been scaled to the level required by real-world applications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09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 </a:t>
            </a:r>
            <a:r>
              <a:rPr lang="en-US" dirty="0" err="1" smtClean="0"/>
              <a:t>pseudocode</a:t>
            </a:r>
            <a:r>
              <a:rPr lang="en-US" baseline="0" dirty="0" smtClean="0"/>
              <a:t> for our implementation of private </a:t>
            </a:r>
            <a:r>
              <a:rPr lang="en-US" baseline="0" dirty="0" err="1" smtClean="0"/>
              <a:t>Waze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Discuss how privacy and integrity are accomplished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Show which sections require zero-knowledge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into </a:t>
            </a:r>
            <a:r>
              <a:rPr lang="en-US" baseline="0" dirty="0" err="1" smtClean="0"/>
              <a:t>waze</a:t>
            </a:r>
            <a:r>
              <a:rPr lang="en-US" baseline="0" dirty="0" smtClean="0"/>
              <a:t> overview by saying, “let’s take a closer look at one of these applications”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to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3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34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46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 brief summary of the cost model accuracy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2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Continue</a:t>
            </a:r>
            <a:r>
              <a:rPr lang="en-US" baseline="0" dirty="0" smtClean="0"/>
              <a:t> explaining why such a dramatic performance discrepancy exists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Discuss Pinocchio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Discuss its object code execution model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Briefly discuss how it translates a functional program into prover, and verifier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9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Discuss performance models for ZQL applications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We build them by symbolically executing the F# code</a:t>
            </a:r>
            <a:r>
              <a:rPr lang="en-US" baseline="0" dirty="0" smtClean="0"/>
              <a:t> emitted by the ZQL compiler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Discuss the symbolic operations that are performed by a few of the more important primitive operations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Show an example portion of a query from </a:t>
            </a:r>
            <a:r>
              <a:rPr lang="en-US" baseline="0" dirty="0" err="1" smtClean="0"/>
              <a:t>Waze</a:t>
            </a:r>
            <a:r>
              <a:rPr lang="en-US" baseline="0" dirty="0" smtClean="0"/>
              <a:t>, and the output of the model  builder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r>
              <a:rPr lang="en-US" baseline="0" dirty="0" smtClean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Discuss performance models for Pinocchio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Show how we build them: examine the structure of the circuit generated by the Pinocchio compiler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Show an example sub-query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Waze</a:t>
            </a:r>
            <a:r>
              <a:rPr lang="en-US" baseline="0" dirty="0" smtClean="0"/>
              <a:t>, and its translation into a circuit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Show the performance model constructed from this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79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Begin</a:t>
            </a:r>
            <a:r>
              <a:rPr lang="en-US" baseline="0" dirty="0" smtClean="0"/>
              <a:t> discussing</a:t>
            </a:r>
            <a:r>
              <a:rPr lang="en-US" dirty="0" smtClean="0"/>
              <a:t> the translation</a:t>
            </a:r>
            <a:r>
              <a:rPr lang="en-US" baseline="0" dirty="0" smtClean="0"/>
              <a:t> from C# to zero-knowledge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Introduce the subset of C# that we can translate into zero-knowledge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684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Discuss the translation of C#</a:t>
            </a:r>
            <a:r>
              <a:rPr lang="en-US" baseline="0" dirty="0" smtClean="0"/>
              <a:t> to Pinocchio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Go through each step, as discussed in the paper: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Solve for list sizes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Generate types and isolate expressions into functions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Show an example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30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Discuss the translation of C#</a:t>
            </a:r>
            <a:r>
              <a:rPr lang="en-US" baseline="0" dirty="0" smtClean="0"/>
              <a:t> to ZQL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Go through each step: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Translate LINQ to basic F#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Generate a “result checker” expression, by descending on the types of the input and output, to compare the expected result to the result computed in the proof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aseline="0" dirty="0" smtClean="0"/>
              <a:t>(This is necessary because ZQL does not allow structured data outputs of zero-knowledge computations)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Show an example translation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08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Draw connections back to the </a:t>
            </a:r>
            <a:r>
              <a:rPr lang="en-US" baseline="0" dirty="0" err="1" smtClean="0"/>
              <a:t>Waze</a:t>
            </a:r>
            <a:r>
              <a:rPr lang="en-US" baseline="0" dirty="0" smtClean="0"/>
              <a:t> app, showing example sub-operations that perform better in one or another backend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After the high-level talk overview, take a step back and explain why we need ZK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85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Discuss the tier-splitting</a:t>
            </a:r>
            <a:r>
              <a:rPr lang="en-US" baseline="0" dirty="0" smtClean="0"/>
              <a:t> operation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Takeaway point: to simplify translation, hide most of the functionality in a runtime with a very simple API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 an example translation from </a:t>
            </a:r>
            <a:r>
              <a:rPr lang="en-US" dirty="0" err="1" smtClean="0"/>
              <a:t>Waze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7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an overview of how the compiler accomplishes its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34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</a:t>
            </a:r>
            <a:r>
              <a:rPr lang="en-US" baseline="0" dirty="0" smtClean="0"/>
              <a:t> the main points of writing ZK code, using this example code snippet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92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</a:t>
            </a:r>
            <a:r>
              <a:rPr lang="en-US" baseline="0" dirty="0" smtClean="0"/>
              <a:t> a diagram of the distributed architecture of </a:t>
            </a:r>
            <a:r>
              <a:rPr lang="en-US" baseline="0" dirty="0" err="1" smtClean="0"/>
              <a:t>Waze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Juxtapose two images</a:t>
            </a:r>
            <a:r>
              <a:rPr lang="en-US" baseline="0" dirty="0" smtClean="0"/>
              <a:t> of information flow: the current (non-private) implementation, and the private version that we target with our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Show</a:t>
            </a:r>
            <a:r>
              <a:rPr lang="en-US" baseline="0" dirty="0" smtClean="0"/>
              <a:t> a diagram of the distributed architecture of </a:t>
            </a:r>
            <a:r>
              <a:rPr lang="en-US" baseline="0" dirty="0" err="1" smtClean="0"/>
              <a:t>Waze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Juxtapose two images</a:t>
            </a:r>
            <a:r>
              <a:rPr lang="en-US" baseline="0" dirty="0" smtClean="0"/>
              <a:t> of information flow: the current (non-private) implementation, and the private version that we target with our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how peers share “opaque” location data</a:t>
            </a:r>
          </a:p>
          <a:p>
            <a:endParaRPr lang="en-US" dirty="0" smtClean="0"/>
          </a:p>
          <a:p>
            <a:r>
              <a:rPr lang="en-US" dirty="0" smtClean="0"/>
              <a:t>Roads on the map are partitioned into segments</a:t>
            </a:r>
          </a:p>
          <a:p>
            <a:endParaRPr lang="en-US" dirty="0" smtClean="0"/>
          </a:p>
          <a:p>
            <a:r>
              <a:rPr lang="en-US" dirty="0" smtClean="0"/>
              <a:t>Peers find their segment ID</a:t>
            </a:r>
          </a:p>
          <a:p>
            <a:endParaRPr lang="en-US" dirty="0" smtClean="0"/>
          </a:p>
          <a:p>
            <a:r>
              <a:rPr lang="en-US" dirty="0" smtClean="0"/>
              <a:t>Then create a Shamir share from</a:t>
            </a:r>
            <a:r>
              <a:rPr lang="en-US" baseline="0" dirty="0" smtClean="0"/>
              <a:t> the ID to send to peers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implemented this traffic stats app</a:t>
            </a:r>
          </a:p>
          <a:p>
            <a:endParaRPr lang="en-US" dirty="0" smtClean="0"/>
          </a:p>
          <a:p>
            <a:r>
              <a:rPr lang="en-US" dirty="0" smtClean="0"/>
              <a:t>In both ZQL and Pinocchio,</a:t>
            </a:r>
            <a:r>
              <a:rPr lang="en-US" baseline="0" dirty="0" smtClean="0"/>
              <a:t> as well as a “hybrid” solution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the results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Replace graphic with </a:t>
            </a:r>
            <a:r>
              <a:rPr lang="en-US" baseline="0" dirty="0" err="1" smtClean="0"/>
              <a:t>waze</a:t>
            </a:r>
            <a:r>
              <a:rPr lang="en-US" baseline="0" dirty="0" smtClean="0"/>
              <a:t> screenshot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Scale this vertically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citations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7CE42-0F07-8749-B84F-2BC67686D5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4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6E52C-8996-4504-A3CA-F76CB7CFFD17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1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0448-CB35-4724-A637-A38CA362198E}" type="datetime1">
              <a:rPr lang="en-US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8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9741-C34B-48C4-881E-7BD0D3CE2378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7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018C-FEB3-414D-B399-883690274A17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5DFD-70FF-4A55-BB97-2A076809B85B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3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21A-A6F8-41C0-9DFE-43AC16B469BC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2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F21A-A6F8-41C0-9DFE-43AC16B469BC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224530" y="-104660"/>
            <a:ext cx="2919470" cy="18177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8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200C-E9F6-4C98-A379-3D40B414D350}" type="datetime1">
              <a:rPr lang="en-US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FAED-4D41-499A-B191-66E73B9F1ABD}" type="datetime1">
              <a:rPr lang="en-US" smtClean="0"/>
              <a:t>8/22/14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8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57F1-FC83-4C61-9221-D3D4BE8B5AAE}" type="datetime1">
              <a:rPr lang="en-US" smtClean="0"/>
              <a:t>8/22/14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9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D061-FBA6-45B6-8123-1CDDFE4117CB}" type="datetime1">
              <a:rPr lang="en-US" smtClean="0"/>
              <a:t>8/22/14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58D12-2974-4047-A6B2-B32C583B3924}" type="datetime1">
              <a:rPr lang="en-US" smtClean="0"/>
              <a:t>8/22/14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90911"/>
            <a:ext cx="9906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E936F-39D0-46FF-9C57-294BBC848001}" type="datetime1">
              <a:rPr lang="en-US" smtClean="0"/>
              <a:t>8/22/14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ZØ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A84F6D82-031F-8243-9621-0CA45EDF6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hart" Target="../charts/chart1.xml"/><Relationship Id="rId5" Type="http://schemas.openxmlformats.org/officeDocument/2006/relationships/comments" Target="../comments/comment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comments" Target="../comments/comment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omments" Target="../comments/commen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omments" Target="../comments/comment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comments" Target="../comments/comment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comments" Target="../comments/comment1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omments" Target="../comments/commen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omments" Target="../comments/commen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omments" Target="../comments/commen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omments" Target="../comments/commen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comments" Target="../comments/comment18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comments" Target="../comments/comment19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comments" Target="../comments/comment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comments" Target="../comments/commen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comments" Target="../comments/comment2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1" Type="http://schemas.openxmlformats.org/officeDocument/2006/relationships/comments" Target="../comments/comment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comments" Target="../comments/comment2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omments" Target="../comments/commen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comments" Target="../comments/comment2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1.png"/><Relationship Id="rId6" Type="http://schemas.openxmlformats.org/officeDocument/2006/relationships/comments" Target="../comments/comment5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comments" Target="../comments/commen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comments" Target="../comments/comment2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ZØ: </a:t>
            </a:r>
            <a:r>
              <a:rPr lang="en-US" dirty="0" smtClean="0"/>
              <a:t>An Optimizing Distributing Zero-Knowledge Compiler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5903"/>
              </p:ext>
            </p:extLst>
          </p:nvPr>
        </p:nvGraphicFramePr>
        <p:xfrm>
          <a:off x="1014758" y="4566340"/>
          <a:ext cx="711448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7242"/>
                <a:gridCol w="35572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Matt Fredrikson</a:t>
                      </a:r>
                    </a:p>
                    <a:p>
                      <a:r>
                        <a:rPr lang="en-US" sz="2400" dirty="0" smtClean="0"/>
                        <a:t>University of Wisconsin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Ben </a:t>
                      </a:r>
                      <a:r>
                        <a:rPr lang="en-US" sz="2400" dirty="0" err="1" smtClean="0"/>
                        <a:t>Livshits</a:t>
                      </a:r>
                      <a:endParaRPr lang="en-US" sz="2400" dirty="0" smtClean="0"/>
                    </a:p>
                    <a:p>
                      <a:pPr algn="r"/>
                      <a:r>
                        <a:rPr lang="en-US" sz="2400" dirty="0" smtClean="0"/>
                        <a:t>Microsoft Research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78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Initial Experiments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2437968" cy="4860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6678" y="1617587"/>
            <a:ext cx="7335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 implemented this core </a:t>
            </a:r>
          </a:p>
          <a:p>
            <a:pPr algn="ctr"/>
            <a:r>
              <a:rPr lang="en-US" sz="2400" b="1" dirty="0" smtClean="0"/>
              <a:t>functionality in zero-knowledge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386336" y="3269852"/>
            <a:ext cx="2736571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/>
              <a:t>ZQL</a:t>
            </a:r>
            <a:r>
              <a:rPr lang="en-US" sz="700" dirty="0"/>
              <a:t> </a:t>
            </a:r>
            <a:endParaRPr lang="en-US" sz="700" dirty="0" smtClean="0"/>
          </a:p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Fournet</a:t>
            </a:r>
            <a:r>
              <a:rPr lang="en-US" sz="2000" dirty="0" smtClean="0"/>
              <a:t> et al., </a:t>
            </a:r>
          </a:p>
          <a:p>
            <a:pPr algn="ctr"/>
            <a:r>
              <a:rPr lang="en-US" sz="2000" dirty="0" err="1" smtClean="0"/>
              <a:t>Usenix</a:t>
            </a:r>
            <a:r>
              <a:rPr lang="en-US" sz="2000" dirty="0" smtClean="0"/>
              <a:t> Security 2013]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863069" y="3269852"/>
            <a:ext cx="400167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/>
              <a:t>Pinocchio</a:t>
            </a:r>
          </a:p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Parno</a:t>
            </a:r>
            <a:r>
              <a:rPr lang="en-US" sz="2000" dirty="0" smtClean="0"/>
              <a:t> et al., Oakland 2013]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94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38717935"/>
              </p:ext>
            </p:extLst>
          </p:nvPr>
        </p:nvGraphicFramePr>
        <p:xfrm>
          <a:off x="2105620" y="705438"/>
          <a:ext cx="4932761" cy="512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277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Such a Contrast?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7604" y="1654770"/>
            <a:ext cx="7335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These zero-knowledge “back-ends” have significantly different execution models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065" y="4558268"/>
            <a:ext cx="341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Compiles C to a fixed circuit representation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2882" y="2943499"/>
            <a:ext cx="1515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/>
              <a:t>ZQL</a:t>
            </a:r>
            <a:r>
              <a:rPr lang="en-US" sz="700" dirty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3556" y="4558268"/>
            <a:ext cx="341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Compiles specialized language to F#, then CIL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05508" y="2936969"/>
            <a:ext cx="4001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/>
              <a:t>Pinocchio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20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197439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ZØ</a:t>
            </a:r>
            <a:r>
              <a:rPr lang="en-US" sz="2400" dirty="0" smtClean="0"/>
              <a:t> uses the best of both back-ends as appropriate for the application at hand</a:t>
            </a:r>
            <a:endParaRPr lang="en-US" sz="2400" b="1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5308" y="3721730"/>
            <a:ext cx="2446067" cy="2096543"/>
            <a:chOff x="739407" y="522576"/>
            <a:chExt cx="3480863" cy="2983511"/>
          </a:xfrm>
        </p:grpSpPr>
        <p:sp>
          <p:nvSpPr>
            <p:cNvPr id="7" name="Rectangle 6"/>
            <p:cNvSpPr/>
            <p:nvPr/>
          </p:nvSpPr>
          <p:spPr>
            <a:xfrm>
              <a:off x="739407" y="522576"/>
              <a:ext cx="3480863" cy="298351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39407" y="2267330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Automatic Optimization</a:t>
              </a: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377777" y="3721730"/>
            <a:ext cx="2453711" cy="2103120"/>
            <a:chOff x="4680870" y="522576"/>
            <a:chExt cx="3480864" cy="2983511"/>
          </a:xfrm>
        </p:grpSpPr>
        <p:sp>
          <p:nvSpPr>
            <p:cNvPr id="10" name="Rectangle 9"/>
            <p:cNvSpPr/>
            <p:nvPr/>
          </p:nvSpPr>
          <p:spPr>
            <a:xfrm>
              <a:off x="4680871" y="522576"/>
              <a:ext cx="3480863" cy="298351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4680870" y="2267330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Distributed Environments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292721" y="3721730"/>
            <a:ext cx="2453711" cy="2103120"/>
            <a:chOff x="2710139" y="3657339"/>
            <a:chExt cx="3480863" cy="2983511"/>
          </a:xfrm>
        </p:grpSpPr>
        <p:sp>
          <p:nvSpPr>
            <p:cNvPr id="13" name="Rectangle 12"/>
            <p:cNvSpPr/>
            <p:nvPr/>
          </p:nvSpPr>
          <p:spPr>
            <a:xfrm>
              <a:off x="2710139" y="3657339"/>
              <a:ext cx="3480863" cy="298351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710139" y="5383172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kern="1200" dirty="0" smtClean="0">
                  <a:solidFill>
                    <a:schemeClr val="tx1"/>
                  </a:solidFill>
                </a:rPr>
                <a:t>“Zero-Knowledge </a:t>
              </a:r>
              <a:r>
                <a:rPr lang="en-US" sz="1100" b="1" dirty="0" smtClean="0">
                  <a:solidFill>
                    <a:schemeClr val="tx1"/>
                  </a:solidFill>
                </a:rPr>
                <a:t>f</a:t>
              </a:r>
              <a:r>
                <a:rPr lang="en-US" sz="1100" b="1" kern="1200" dirty="0" smtClean="0">
                  <a:solidFill>
                    <a:schemeClr val="tx1"/>
                  </a:solidFill>
                </a:rPr>
                <a:t>or the Masses”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34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64712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09167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58597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3052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2481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496936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46368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1298" y="3027456"/>
            <a:ext cx="7681405" cy="3449053"/>
            <a:chOff x="831580" y="3138855"/>
            <a:chExt cx="7681405" cy="3449053"/>
          </a:xfrm>
        </p:grpSpPr>
        <p:pic>
          <p:nvPicPr>
            <p:cNvPr id="4" name="Picture 3" descr="id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142" y="3183415"/>
              <a:ext cx="7571680" cy="34044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Rectangle 23"/>
            <p:cNvSpPr/>
            <p:nvPr/>
          </p:nvSpPr>
          <p:spPr>
            <a:xfrm>
              <a:off x="831580" y="3138855"/>
              <a:ext cx="7681405" cy="560485"/>
            </a:xfrm>
            <a:prstGeom prst="rect">
              <a:avLst/>
            </a:prstGeom>
            <a:solidFill>
              <a:srgbClr val="7F7F7F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Users write code in C#</a:t>
              </a:r>
              <a:endParaRPr lang="en-US" b="1" dirty="0">
                <a:effectLst>
                  <a:outerShdw blurRad="136525" dist="38100" dir="13500000" algn="br" rotWithShape="0">
                    <a:prstClr val="black">
                      <a:alpha val="62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35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64712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09167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58597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3052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2481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496936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46368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46015" y="3031248"/>
            <a:ext cx="7453549" cy="3073096"/>
            <a:chOff x="846015" y="3276646"/>
            <a:chExt cx="7453549" cy="3073096"/>
          </a:xfrm>
        </p:grpSpPr>
        <p:pic>
          <p:nvPicPr>
            <p:cNvPr id="3" name="Picture 2" descr="costmodel.png"/>
            <p:cNvPicPr>
              <a:picLocks noChangeAspect="1"/>
            </p:cNvPicPr>
            <p:nvPr/>
          </p:nvPicPr>
          <p:blipFill rotWithShape="1">
            <a:blip r:embed="rId3">
              <a:alphaModFix amt="3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11"/>
            <a:stretch/>
          </p:blipFill>
          <p:spPr>
            <a:xfrm>
              <a:off x="889000" y="3307626"/>
              <a:ext cx="7366000" cy="3042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Rectangle 22"/>
            <p:cNvSpPr/>
            <p:nvPr/>
          </p:nvSpPr>
          <p:spPr>
            <a:xfrm>
              <a:off x="846015" y="3276646"/>
              <a:ext cx="7453549" cy="833727"/>
            </a:xfrm>
            <a:prstGeom prst="rect">
              <a:avLst/>
            </a:prstGeom>
            <a:solidFill>
              <a:srgbClr val="7F7F7F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Build detailed </a:t>
              </a:r>
              <a:r>
                <a:rPr lang="en-US" b="1" i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cost models</a:t>
              </a:r>
              <a:r>
                <a:rPr lang="en-US" b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 that characterize how </a:t>
              </a:r>
              <a:endParaRPr lang="en-US" b="1" dirty="0" smtClean="0">
                <a:effectLst>
                  <a:outerShdw blurRad="136525" dist="38100" dir="13500000" algn="br" rotWithShape="0">
                    <a:prstClr val="black">
                      <a:alpha val="62000"/>
                    </a:prstClr>
                  </a:outerShdw>
                </a:effectLst>
              </a:endParaRPr>
            </a:p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expensive </a:t>
              </a:r>
              <a:r>
                <a:rPr lang="en-US" b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C# will be when translated to zero-knowledge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287962" y="4344879"/>
              <a:ext cx="4371988" cy="1759465"/>
              <a:chOff x="1909167" y="4314903"/>
              <a:chExt cx="4371988" cy="1759465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4853176" y="4822333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Cost Model</a:t>
                </a:r>
                <a:endParaRPr lang="en-US" sz="1300" kern="1200" dirty="0"/>
              </a:p>
            </p:txBody>
          </p:sp>
          <p:cxnSp>
            <p:nvCxnSpPr>
              <p:cNvPr id="7" name="Elbow Connector 6"/>
              <p:cNvCxnSpPr/>
              <p:nvPr/>
            </p:nvCxnSpPr>
            <p:spPr>
              <a:xfrm>
                <a:off x="3337146" y="4701037"/>
                <a:ext cx="1516030" cy="523575"/>
              </a:xfrm>
              <a:prstGeom prst="bentConnector3">
                <a:avLst/>
              </a:prstGeom>
              <a:ln w="3810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lbow Connector 12"/>
              <p:cNvCxnSpPr/>
              <p:nvPr/>
            </p:nvCxnSpPr>
            <p:spPr>
              <a:xfrm flipV="1">
                <a:off x="3337146" y="5224612"/>
                <a:ext cx="1515335" cy="490156"/>
              </a:xfrm>
              <a:prstGeom prst="bentConnector3">
                <a:avLst/>
              </a:prstGeom>
              <a:ln w="3810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1909167" y="4314903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System</a:t>
                </a: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Timings</a:t>
                </a:r>
                <a:endParaRPr lang="en-US" sz="1300" kern="1200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1909167" y="5329762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Program Structure</a:t>
                </a:r>
                <a:endParaRPr lang="en-US" sz="13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38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64712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09167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58597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3052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2481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496936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46368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1142529" y="3046973"/>
            <a:ext cx="6858943" cy="3399842"/>
            <a:chOff x="1417596" y="3046973"/>
            <a:chExt cx="6858943" cy="3399842"/>
          </a:xfrm>
        </p:grpSpPr>
        <p:pic>
          <p:nvPicPr>
            <p:cNvPr id="5" name="Picture 4" descr="graph.jpg"/>
            <p:cNvPicPr>
              <a:picLocks noChangeAspect="1"/>
            </p:cNvPicPr>
            <p:nvPr/>
          </p:nvPicPr>
          <p:blipFill rotWithShape="1"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9" t="26263" r="6230"/>
            <a:stretch/>
          </p:blipFill>
          <p:spPr>
            <a:xfrm>
              <a:off x="1473301" y="3091533"/>
              <a:ext cx="6758359" cy="33552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Rectangle 21"/>
            <p:cNvSpPr/>
            <p:nvPr/>
          </p:nvSpPr>
          <p:spPr>
            <a:xfrm>
              <a:off x="1417596" y="3046973"/>
              <a:ext cx="6858943" cy="833727"/>
            </a:xfrm>
            <a:prstGeom prst="rect">
              <a:avLst/>
            </a:prstGeom>
            <a:solidFill>
              <a:srgbClr val="7F7F7F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Use cost models to find optimal translation,</a:t>
              </a:r>
            </a:p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then convert to ZK-producing IL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844607" y="4117394"/>
              <a:ext cx="6015750" cy="1882003"/>
              <a:chOff x="1844607" y="4117394"/>
              <a:chExt cx="6015750" cy="1882003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6432378" y="4644992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.NET IL</a:t>
                </a:r>
                <a:endParaRPr lang="en-US" sz="1300" kern="1200" dirty="0"/>
              </a:p>
            </p:txBody>
          </p:sp>
          <p:cxnSp>
            <p:nvCxnSpPr>
              <p:cNvPr id="17" name="Elbow Connector 16"/>
              <p:cNvCxnSpPr/>
              <p:nvPr/>
            </p:nvCxnSpPr>
            <p:spPr>
              <a:xfrm>
                <a:off x="3272586" y="4433680"/>
                <a:ext cx="999597" cy="579274"/>
              </a:xfrm>
              <a:prstGeom prst="bentConnector3">
                <a:avLst/>
              </a:prstGeom>
              <a:ln w="38100" cmpd="sng"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Elbow Connector 32"/>
              <p:cNvCxnSpPr/>
              <p:nvPr/>
            </p:nvCxnSpPr>
            <p:spPr>
              <a:xfrm flipV="1">
                <a:off x="3272586" y="5012954"/>
                <a:ext cx="999597" cy="612696"/>
              </a:xfrm>
              <a:prstGeom prst="bentConnector3">
                <a:avLst/>
              </a:prstGeom>
              <a:ln w="38100" cmpd="sng"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700162" y="5012954"/>
                <a:ext cx="732216" cy="0"/>
              </a:xfrm>
              <a:prstGeom prst="straightConnector1">
                <a:avLst/>
              </a:prstGeom>
              <a:ln w="38100" cmpd="sng"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1844607" y="4117394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Cost Models</a:t>
                </a:r>
                <a:endParaRPr lang="en-US" sz="1300" kern="12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844607" y="5254791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Performance Profile</a:t>
                </a:r>
                <a:endParaRPr lang="en-US" sz="1300" kern="1200" dirty="0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272183" y="4644992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Global Optimization</a:t>
                </a:r>
                <a:endParaRPr lang="en-US" sz="13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64712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09167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58597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3052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2481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496936" y="2038579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46368" y="1974397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014009" y="3065142"/>
            <a:ext cx="7115983" cy="3094911"/>
            <a:chOff x="1014009" y="3230571"/>
            <a:chExt cx="7115983" cy="3094911"/>
          </a:xfrm>
        </p:grpSpPr>
        <p:grpSp>
          <p:nvGrpSpPr>
            <p:cNvPr id="4" name="Group 3"/>
            <p:cNvGrpSpPr/>
            <p:nvPr/>
          </p:nvGrpSpPr>
          <p:grpSpPr>
            <a:xfrm>
              <a:off x="1014009" y="3230571"/>
              <a:ext cx="7115983" cy="3094911"/>
              <a:chOff x="1016968" y="3330830"/>
              <a:chExt cx="7115983" cy="3094911"/>
            </a:xfrm>
          </p:grpSpPr>
          <p:pic>
            <p:nvPicPr>
              <p:cNvPr id="3" name="Picture 2" descr="blueprint.png"/>
              <p:cNvPicPr>
                <a:picLocks noChangeAspect="1"/>
              </p:cNvPicPr>
              <p:nvPr/>
            </p:nvPicPr>
            <p:blipFill rotWithShape="1">
              <a:blip r:embed="rId3">
                <a:alphaModFix amt="4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35" b="20727"/>
              <a:stretch/>
            </p:blipFill>
            <p:spPr>
              <a:xfrm>
                <a:off x="1016968" y="3330830"/>
                <a:ext cx="7115983" cy="30949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016968" y="3330830"/>
                <a:ext cx="7115983" cy="833727"/>
              </a:xfrm>
              <a:prstGeom prst="rect">
                <a:avLst/>
              </a:prstGeom>
              <a:solidFill>
                <a:srgbClr val="7F7F7F">
                  <a:alpha val="92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b="1" dirty="0" smtClean="0">
                    <a:effectLst>
                      <a:outerShdw blurRad="136525" dist="38100" dir="13500000" algn="br" rotWithShape="0">
                        <a:prstClr val="black">
                          <a:alpha val="62000"/>
                        </a:prstClr>
                      </a:outerShdw>
                    </a:effectLst>
                  </a:rPr>
                  <a:t>Use location annotations to split IL between tiers,</a:t>
                </a:r>
              </a:p>
              <a:p>
                <a:pPr marL="0" lvl="1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b="1" dirty="0" smtClean="0">
                    <a:effectLst>
                      <a:outerShdw blurRad="136525" dist="38100" dir="13500000" algn="br" rotWithShape="0">
                        <a:prstClr val="black">
                          <a:alpha val="62000"/>
                        </a:prstClr>
                      </a:outerShdw>
                    </a:effectLst>
                  </a:rPr>
                  <a:t>insert automatic data transfer and synchronization</a:t>
                </a:r>
                <a:endParaRPr lang="en-US" b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569540" y="4284493"/>
              <a:ext cx="6095488" cy="1797571"/>
              <a:chOff x="1569540" y="4284493"/>
              <a:chExt cx="6095488" cy="179757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322719" y="4284493"/>
                <a:ext cx="3342309" cy="17975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8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311578" y="4284493"/>
                <a:ext cx="3353450" cy="349705"/>
              </a:xfrm>
              <a:prstGeom prst="rect">
                <a:avLst/>
              </a:prstGeom>
              <a:solidFill>
                <a:schemeClr val="tx2">
                  <a:lumMod val="75000"/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Final Output</a:t>
                </a:r>
                <a:endParaRPr lang="en-US" sz="1400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351135" y="4700437"/>
                <a:ext cx="3191027" cy="547843"/>
                <a:chOff x="4351135" y="4817645"/>
                <a:chExt cx="3191027" cy="54784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4813608" y="4934854"/>
                  <a:ext cx="2728554" cy="313426"/>
                  <a:chOff x="4813608" y="4916938"/>
                  <a:chExt cx="2728554" cy="313426"/>
                </a:xfrm>
              </p:grpSpPr>
              <p:sp>
                <p:nvSpPr>
                  <p:cNvPr id="16" name="Freeform 15"/>
                  <p:cNvSpPr/>
                  <p:nvPr/>
                </p:nvSpPr>
                <p:spPr>
                  <a:xfrm>
                    <a:off x="4813608" y="4916938"/>
                    <a:ext cx="1782376" cy="313426"/>
                  </a:xfrm>
                  <a:custGeom>
                    <a:avLst/>
                    <a:gdLst>
                      <a:gd name="connsiteX0" fmla="*/ 0 w 1782376"/>
                      <a:gd name="connsiteY0" fmla="*/ 56946 h 569460"/>
                      <a:gd name="connsiteX1" fmla="*/ 56946 w 1782376"/>
                      <a:gd name="connsiteY1" fmla="*/ 0 h 569460"/>
                      <a:gd name="connsiteX2" fmla="*/ 1725430 w 1782376"/>
                      <a:gd name="connsiteY2" fmla="*/ 0 h 569460"/>
                      <a:gd name="connsiteX3" fmla="*/ 1782376 w 1782376"/>
                      <a:gd name="connsiteY3" fmla="*/ 56946 h 569460"/>
                      <a:gd name="connsiteX4" fmla="*/ 1782376 w 1782376"/>
                      <a:gd name="connsiteY4" fmla="*/ 512514 h 569460"/>
                      <a:gd name="connsiteX5" fmla="*/ 1725430 w 1782376"/>
                      <a:gd name="connsiteY5" fmla="*/ 569460 h 569460"/>
                      <a:gd name="connsiteX6" fmla="*/ 56946 w 1782376"/>
                      <a:gd name="connsiteY6" fmla="*/ 569460 h 569460"/>
                      <a:gd name="connsiteX7" fmla="*/ 0 w 1782376"/>
                      <a:gd name="connsiteY7" fmla="*/ 512514 h 569460"/>
                      <a:gd name="connsiteX8" fmla="*/ 0 w 1782376"/>
                      <a:gd name="connsiteY8" fmla="*/ 56946 h 569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2376" h="569460">
                        <a:moveTo>
                          <a:pt x="0" y="56946"/>
                        </a:moveTo>
                        <a:cubicBezTo>
                          <a:pt x="0" y="25496"/>
                          <a:pt x="25496" y="0"/>
                          <a:pt x="56946" y="0"/>
                        </a:cubicBezTo>
                        <a:lnTo>
                          <a:pt x="1725430" y="0"/>
                        </a:lnTo>
                        <a:cubicBezTo>
                          <a:pt x="1756880" y="0"/>
                          <a:pt x="1782376" y="25496"/>
                          <a:pt x="1782376" y="56946"/>
                        </a:cubicBezTo>
                        <a:lnTo>
                          <a:pt x="1782376" y="512514"/>
                        </a:lnTo>
                        <a:cubicBezTo>
                          <a:pt x="1782376" y="543964"/>
                          <a:pt x="1756880" y="569460"/>
                          <a:pt x="1725430" y="569460"/>
                        </a:cubicBezTo>
                        <a:lnTo>
                          <a:pt x="56946" y="569460"/>
                        </a:lnTo>
                        <a:cubicBezTo>
                          <a:pt x="25496" y="569460"/>
                          <a:pt x="0" y="543964"/>
                          <a:pt x="0" y="512514"/>
                        </a:cubicBezTo>
                        <a:lnTo>
                          <a:pt x="0" y="5694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0019" tIns="70019" rIns="70019" bIns="7001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00" kern="1200" dirty="0" smtClean="0"/>
                      <a:t>Pinocchio</a:t>
                    </a:r>
                    <a:endParaRPr lang="en-US" sz="1400" kern="1200" dirty="0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6669304" y="4916938"/>
                    <a:ext cx="872858" cy="313426"/>
                  </a:xfrm>
                  <a:custGeom>
                    <a:avLst/>
                    <a:gdLst>
                      <a:gd name="connsiteX0" fmla="*/ 0 w 872858"/>
                      <a:gd name="connsiteY0" fmla="*/ 56946 h 569460"/>
                      <a:gd name="connsiteX1" fmla="*/ 56946 w 872858"/>
                      <a:gd name="connsiteY1" fmla="*/ 0 h 569460"/>
                      <a:gd name="connsiteX2" fmla="*/ 815912 w 872858"/>
                      <a:gd name="connsiteY2" fmla="*/ 0 h 569460"/>
                      <a:gd name="connsiteX3" fmla="*/ 872858 w 872858"/>
                      <a:gd name="connsiteY3" fmla="*/ 56946 h 569460"/>
                      <a:gd name="connsiteX4" fmla="*/ 872858 w 872858"/>
                      <a:gd name="connsiteY4" fmla="*/ 512514 h 569460"/>
                      <a:gd name="connsiteX5" fmla="*/ 815912 w 872858"/>
                      <a:gd name="connsiteY5" fmla="*/ 569460 h 569460"/>
                      <a:gd name="connsiteX6" fmla="*/ 56946 w 872858"/>
                      <a:gd name="connsiteY6" fmla="*/ 569460 h 569460"/>
                      <a:gd name="connsiteX7" fmla="*/ 0 w 872858"/>
                      <a:gd name="connsiteY7" fmla="*/ 512514 h 569460"/>
                      <a:gd name="connsiteX8" fmla="*/ 0 w 872858"/>
                      <a:gd name="connsiteY8" fmla="*/ 56946 h 569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2858" h="569460">
                        <a:moveTo>
                          <a:pt x="0" y="56946"/>
                        </a:moveTo>
                        <a:cubicBezTo>
                          <a:pt x="0" y="25496"/>
                          <a:pt x="25496" y="0"/>
                          <a:pt x="56946" y="0"/>
                        </a:cubicBezTo>
                        <a:lnTo>
                          <a:pt x="815912" y="0"/>
                        </a:lnTo>
                        <a:cubicBezTo>
                          <a:pt x="847362" y="0"/>
                          <a:pt x="872858" y="25496"/>
                          <a:pt x="872858" y="56946"/>
                        </a:cubicBezTo>
                        <a:lnTo>
                          <a:pt x="872858" y="512514"/>
                        </a:lnTo>
                        <a:cubicBezTo>
                          <a:pt x="872858" y="543964"/>
                          <a:pt x="847362" y="569460"/>
                          <a:pt x="815912" y="569460"/>
                        </a:cubicBezTo>
                        <a:lnTo>
                          <a:pt x="56946" y="569460"/>
                        </a:lnTo>
                        <a:cubicBezTo>
                          <a:pt x="25496" y="569460"/>
                          <a:pt x="0" y="543964"/>
                          <a:pt x="0" y="512514"/>
                        </a:cubicBezTo>
                        <a:lnTo>
                          <a:pt x="0" y="5694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0019" tIns="70019" rIns="70019" bIns="7001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00" kern="1200" dirty="0" smtClean="0"/>
                      <a:t>ZQL</a:t>
                    </a:r>
                    <a:endParaRPr lang="en-US" sz="1400" kern="1200" dirty="0"/>
                  </a:p>
                </p:txBody>
              </p:sp>
            </p:grpSp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4208018" y="4960762"/>
                  <a:ext cx="5478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/>
                    <a:t>Tier 1</a:t>
                  </a:r>
                  <a:endParaRPr lang="en-US" sz="1100" dirty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4351135" y="5480265"/>
                <a:ext cx="3191027" cy="547843"/>
                <a:chOff x="4351135" y="5410048"/>
                <a:chExt cx="3191027" cy="547843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4813608" y="5527257"/>
                  <a:ext cx="2728554" cy="313426"/>
                  <a:chOff x="4813608" y="5534607"/>
                  <a:chExt cx="2728554" cy="313426"/>
                </a:xfrm>
              </p:grpSpPr>
              <p:sp>
                <p:nvSpPr>
                  <p:cNvPr id="17" name="Freeform 16"/>
                  <p:cNvSpPr/>
                  <p:nvPr/>
                </p:nvSpPr>
                <p:spPr>
                  <a:xfrm>
                    <a:off x="4813608" y="5534607"/>
                    <a:ext cx="872858" cy="313426"/>
                  </a:xfrm>
                  <a:custGeom>
                    <a:avLst/>
                    <a:gdLst>
                      <a:gd name="connsiteX0" fmla="*/ 0 w 872858"/>
                      <a:gd name="connsiteY0" fmla="*/ 56946 h 569460"/>
                      <a:gd name="connsiteX1" fmla="*/ 56946 w 872858"/>
                      <a:gd name="connsiteY1" fmla="*/ 0 h 569460"/>
                      <a:gd name="connsiteX2" fmla="*/ 815912 w 872858"/>
                      <a:gd name="connsiteY2" fmla="*/ 0 h 569460"/>
                      <a:gd name="connsiteX3" fmla="*/ 872858 w 872858"/>
                      <a:gd name="connsiteY3" fmla="*/ 56946 h 569460"/>
                      <a:gd name="connsiteX4" fmla="*/ 872858 w 872858"/>
                      <a:gd name="connsiteY4" fmla="*/ 512514 h 569460"/>
                      <a:gd name="connsiteX5" fmla="*/ 815912 w 872858"/>
                      <a:gd name="connsiteY5" fmla="*/ 569460 h 569460"/>
                      <a:gd name="connsiteX6" fmla="*/ 56946 w 872858"/>
                      <a:gd name="connsiteY6" fmla="*/ 569460 h 569460"/>
                      <a:gd name="connsiteX7" fmla="*/ 0 w 872858"/>
                      <a:gd name="connsiteY7" fmla="*/ 512514 h 569460"/>
                      <a:gd name="connsiteX8" fmla="*/ 0 w 872858"/>
                      <a:gd name="connsiteY8" fmla="*/ 56946 h 569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2858" h="569460">
                        <a:moveTo>
                          <a:pt x="0" y="56946"/>
                        </a:moveTo>
                        <a:cubicBezTo>
                          <a:pt x="0" y="25496"/>
                          <a:pt x="25496" y="0"/>
                          <a:pt x="56946" y="0"/>
                        </a:cubicBezTo>
                        <a:lnTo>
                          <a:pt x="815912" y="0"/>
                        </a:lnTo>
                        <a:cubicBezTo>
                          <a:pt x="847362" y="0"/>
                          <a:pt x="872858" y="25496"/>
                          <a:pt x="872858" y="56946"/>
                        </a:cubicBezTo>
                        <a:lnTo>
                          <a:pt x="872858" y="512514"/>
                        </a:lnTo>
                        <a:cubicBezTo>
                          <a:pt x="872858" y="543964"/>
                          <a:pt x="847362" y="569460"/>
                          <a:pt x="815912" y="569460"/>
                        </a:cubicBezTo>
                        <a:lnTo>
                          <a:pt x="56946" y="569460"/>
                        </a:lnTo>
                        <a:cubicBezTo>
                          <a:pt x="25496" y="569460"/>
                          <a:pt x="0" y="543964"/>
                          <a:pt x="0" y="512514"/>
                        </a:cubicBezTo>
                        <a:lnTo>
                          <a:pt x="0" y="5694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0019" tIns="70019" rIns="70019" bIns="7001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00" kern="1200" dirty="0" smtClean="0"/>
                      <a:t>ZQL</a:t>
                    </a:r>
                    <a:endParaRPr lang="en-US" sz="1400" kern="1200" dirty="0"/>
                  </a:p>
                </p:txBody>
              </p:sp>
              <p:sp>
                <p:nvSpPr>
                  <p:cNvPr id="19" name="Freeform 18"/>
                  <p:cNvSpPr/>
                  <p:nvPr/>
                </p:nvSpPr>
                <p:spPr>
                  <a:xfrm>
                    <a:off x="5723126" y="5534607"/>
                    <a:ext cx="872858" cy="313426"/>
                  </a:xfrm>
                  <a:custGeom>
                    <a:avLst/>
                    <a:gdLst>
                      <a:gd name="connsiteX0" fmla="*/ 0 w 872858"/>
                      <a:gd name="connsiteY0" fmla="*/ 56946 h 569460"/>
                      <a:gd name="connsiteX1" fmla="*/ 56946 w 872858"/>
                      <a:gd name="connsiteY1" fmla="*/ 0 h 569460"/>
                      <a:gd name="connsiteX2" fmla="*/ 815912 w 872858"/>
                      <a:gd name="connsiteY2" fmla="*/ 0 h 569460"/>
                      <a:gd name="connsiteX3" fmla="*/ 872858 w 872858"/>
                      <a:gd name="connsiteY3" fmla="*/ 56946 h 569460"/>
                      <a:gd name="connsiteX4" fmla="*/ 872858 w 872858"/>
                      <a:gd name="connsiteY4" fmla="*/ 512514 h 569460"/>
                      <a:gd name="connsiteX5" fmla="*/ 815912 w 872858"/>
                      <a:gd name="connsiteY5" fmla="*/ 569460 h 569460"/>
                      <a:gd name="connsiteX6" fmla="*/ 56946 w 872858"/>
                      <a:gd name="connsiteY6" fmla="*/ 569460 h 569460"/>
                      <a:gd name="connsiteX7" fmla="*/ 0 w 872858"/>
                      <a:gd name="connsiteY7" fmla="*/ 512514 h 569460"/>
                      <a:gd name="connsiteX8" fmla="*/ 0 w 872858"/>
                      <a:gd name="connsiteY8" fmla="*/ 56946 h 569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2858" h="569460">
                        <a:moveTo>
                          <a:pt x="0" y="56946"/>
                        </a:moveTo>
                        <a:cubicBezTo>
                          <a:pt x="0" y="25496"/>
                          <a:pt x="25496" y="0"/>
                          <a:pt x="56946" y="0"/>
                        </a:cubicBezTo>
                        <a:lnTo>
                          <a:pt x="815912" y="0"/>
                        </a:lnTo>
                        <a:cubicBezTo>
                          <a:pt x="847362" y="0"/>
                          <a:pt x="872858" y="25496"/>
                          <a:pt x="872858" y="56946"/>
                        </a:cubicBezTo>
                        <a:lnTo>
                          <a:pt x="872858" y="512514"/>
                        </a:lnTo>
                        <a:cubicBezTo>
                          <a:pt x="872858" y="543964"/>
                          <a:pt x="847362" y="569460"/>
                          <a:pt x="815912" y="569460"/>
                        </a:cubicBezTo>
                        <a:lnTo>
                          <a:pt x="56946" y="569460"/>
                        </a:lnTo>
                        <a:cubicBezTo>
                          <a:pt x="25496" y="569460"/>
                          <a:pt x="0" y="543964"/>
                          <a:pt x="0" y="512514"/>
                        </a:cubicBezTo>
                        <a:lnTo>
                          <a:pt x="0" y="5694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0019" tIns="70019" rIns="70019" bIns="7001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00" kern="1200" dirty="0" smtClean="0"/>
                      <a:t>ZQL</a:t>
                    </a:r>
                    <a:endParaRPr lang="en-US" sz="1400" kern="1200" dirty="0"/>
                  </a:p>
                </p:txBody>
              </p:sp>
              <p:sp>
                <p:nvSpPr>
                  <p:cNvPr id="21" name="Freeform 20"/>
                  <p:cNvSpPr/>
                  <p:nvPr/>
                </p:nvSpPr>
                <p:spPr>
                  <a:xfrm>
                    <a:off x="6669304" y="5534607"/>
                    <a:ext cx="872858" cy="313426"/>
                  </a:xfrm>
                  <a:custGeom>
                    <a:avLst/>
                    <a:gdLst>
                      <a:gd name="connsiteX0" fmla="*/ 0 w 872858"/>
                      <a:gd name="connsiteY0" fmla="*/ 56946 h 569460"/>
                      <a:gd name="connsiteX1" fmla="*/ 56946 w 872858"/>
                      <a:gd name="connsiteY1" fmla="*/ 0 h 569460"/>
                      <a:gd name="connsiteX2" fmla="*/ 815912 w 872858"/>
                      <a:gd name="connsiteY2" fmla="*/ 0 h 569460"/>
                      <a:gd name="connsiteX3" fmla="*/ 872858 w 872858"/>
                      <a:gd name="connsiteY3" fmla="*/ 56946 h 569460"/>
                      <a:gd name="connsiteX4" fmla="*/ 872858 w 872858"/>
                      <a:gd name="connsiteY4" fmla="*/ 512514 h 569460"/>
                      <a:gd name="connsiteX5" fmla="*/ 815912 w 872858"/>
                      <a:gd name="connsiteY5" fmla="*/ 569460 h 569460"/>
                      <a:gd name="connsiteX6" fmla="*/ 56946 w 872858"/>
                      <a:gd name="connsiteY6" fmla="*/ 569460 h 569460"/>
                      <a:gd name="connsiteX7" fmla="*/ 0 w 872858"/>
                      <a:gd name="connsiteY7" fmla="*/ 512514 h 569460"/>
                      <a:gd name="connsiteX8" fmla="*/ 0 w 872858"/>
                      <a:gd name="connsiteY8" fmla="*/ 56946 h 569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2858" h="569460">
                        <a:moveTo>
                          <a:pt x="0" y="56946"/>
                        </a:moveTo>
                        <a:cubicBezTo>
                          <a:pt x="0" y="25496"/>
                          <a:pt x="25496" y="0"/>
                          <a:pt x="56946" y="0"/>
                        </a:cubicBezTo>
                        <a:lnTo>
                          <a:pt x="815912" y="0"/>
                        </a:lnTo>
                        <a:cubicBezTo>
                          <a:pt x="847362" y="0"/>
                          <a:pt x="872858" y="25496"/>
                          <a:pt x="872858" y="56946"/>
                        </a:cubicBezTo>
                        <a:lnTo>
                          <a:pt x="872858" y="512514"/>
                        </a:lnTo>
                        <a:cubicBezTo>
                          <a:pt x="872858" y="543964"/>
                          <a:pt x="847362" y="569460"/>
                          <a:pt x="815912" y="569460"/>
                        </a:cubicBezTo>
                        <a:lnTo>
                          <a:pt x="56946" y="569460"/>
                        </a:lnTo>
                        <a:cubicBezTo>
                          <a:pt x="25496" y="569460"/>
                          <a:pt x="0" y="543964"/>
                          <a:pt x="0" y="512514"/>
                        </a:cubicBezTo>
                        <a:lnTo>
                          <a:pt x="0" y="5694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0019" tIns="70019" rIns="70019" bIns="70019" numCol="1" spcCol="1270" anchor="ctr" anchorCtr="0">
                    <a:noAutofit/>
                  </a:bodyPr>
                  <a:lstStyle/>
                  <a:p>
                    <a:pPr lvl="0" algn="ctr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en-US" sz="1400" kern="1200" dirty="0" smtClean="0"/>
                      <a:t>ZQL</a:t>
                    </a:r>
                    <a:endParaRPr lang="en-US" sz="1400" kern="1200" dirty="0"/>
                  </a:p>
                </p:txBody>
              </p:sp>
            </p:grpSp>
            <p:sp>
              <p:nvSpPr>
                <p:cNvPr id="35" name="TextBox 34"/>
                <p:cNvSpPr txBox="1"/>
                <p:nvPr/>
              </p:nvSpPr>
              <p:spPr>
                <a:xfrm rot="16200000">
                  <a:off x="4208018" y="5553165"/>
                  <a:ext cx="5478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/>
                    <a:t>Tier 2</a:t>
                  </a:r>
                  <a:endParaRPr lang="en-US" sz="1100" dirty="0"/>
                </a:p>
              </p:txBody>
            </p:sp>
          </p:grpSp>
          <p:cxnSp>
            <p:nvCxnSpPr>
              <p:cNvPr id="40" name="Elbow Connector 39"/>
              <p:cNvCxnSpPr>
                <a:endCxn id="32" idx="1"/>
              </p:cNvCxnSpPr>
              <p:nvPr/>
            </p:nvCxnSpPr>
            <p:spPr>
              <a:xfrm>
                <a:off x="2997519" y="4634198"/>
                <a:ext cx="1325200" cy="549081"/>
              </a:xfrm>
              <a:prstGeom prst="bentConnector3">
                <a:avLst/>
              </a:prstGeom>
              <a:ln w="38100" cmpd="sng"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/>
              <p:cNvCxnSpPr/>
              <p:nvPr/>
            </p:nvCxnSpPr>
            <p:spPr>
              <a:xfrm flipV="1">
                <a:off x="2997519" y="5183279"/>
                <a:ext cx="1314059" cy="509210"/>
              </a:xfrm>
              <a:prstGeom prst="bentConnector3">
                <a:avLst>
                  <a:gd name="adj1" fmla="val 50365"/>
                </a:avLst>
              </a:prstGeom>
              <a:ln w="38100" cmpd="sng"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1569540" y="4284493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Compiled</a:t>
                </a: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IL</a:t>
                </a:r>
                <a:endParaRPr lang="en-US" sz="1300" kern="1200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569540" y="5337458"/>
                <a:ext cx="1427979" cy="744606"/>
              </a:xfrm>
              <a:custGeom>
                <a:avLst/>
                <a:gdLst>
                  <a:gd name="connsiteX0" fmla="*/ 0 w 1478240"/>
                  <a:gd name="connsiteY0" fmla="*/ 74461 h 744606"/>
                  <a:gd name="connsiteX1" fmla="*/ 74461 w 1478240"/>
                  <a:gd name="connsiteY1" fmla="*/ 0 h 744606"/>
                  <a:gd name="connsiteX2" fmla="*/ 1403779 w 1478240"/>
                  <a:gd name="connsiteY2" fmla="*/ 0 h 744606"/>
                  <a:gd name="connsiteX3" fmla="*/ 1478240 w 1478240"/>
                  <a:gd name="connsiteY3" fmla="*/ 74461 h 744606"/>
                  <a:gd name="connsiteX4" fmla="*/ 1478240 w 1478240"/>
                  <a:gd name="connsiteY4" fmla="*/ 670145 h 744606"/>
                  <a:gd name="connsiteX5" fmla="*/ 1403779 w 1478240"/>
                  <a:gd name="connsiteY5" fmla="*/ 744606 h 744606"/>
                  <a:gd name="connsiteX6" fmla="*/ 74461 w 1478240"/>
                  <a:gd name="connsiteY6" fmla="*/ 744606 h 744606"/>
                  <a:gd name="connsiteX7" fmla="*/ 0 w 1478240"/>
                  <a:gd name="connsiteY7" fmla="*/ 670145 h 744606"/>
                  <a:gd name="connsiteX8" fmla="*/ 0 w 1478240"/>
                  <a:gd name="connsiteY8" fmla="*/ 74461 h 74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8240" h="744606">
                    <a:moveTo>
                      <a:pt x="0" y="74461"/>
                    </a:moveTo>
                    <a:cubicBezTo>
                      <a:pt x="0" y="33337"/>
                      <a:pt x="33337" y="0"/>
                      <a:pt x="74461" y="0"/>
                    </a:cubicBezTo>
                    <a:lnTo>
                      <a:pt x="1403779" y="0"/>
                    </a:lnTo>
                    <a:cubicBezTo>
                      <a:pt x="1444903" y="0"/>
                      <a:pt x="1478240" y="33337"/>
                      <a:pt x="1478240" y="74461"/>
                    </a:cubicBezTo>
                    <a:lnTo>
                      <a:pt x="1478240" y="670145"/>
                    </a:lnTo>
                    <a:cubicBezTo>
                      <a:pt x="1478240" y="711269"/>
                      <a:pt x="1444903" y="744606"/>
                      <a:pt x="1403779" y="744606"/>
                    </a:cubicBezTo>
                    <a:lnTo>
                      <a:pt x="74461" y="744606"/>
                    </a:lnTo>
                    <a:cubicBezTo>
                      <a:pt x="33337" y="744606"/>
                      <a:pt x="0" y="711269"/>
                      <a:pt x="0" y="670145"/>
                    </a:cubicBezTo>
                    <a:lnTo>
                      <a:pt x="0" y="74461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2456" tIns="92456" rIns="92456" bIns="9144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dirty="0" smtClean="0"/>
                  <a:t>Location Annotations</a:t>
                </a:r>
                <a:endParaRPr lang="en-US" sz="1300" kern="1200" dirty="0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6013787" y="5141568"/>
                <a:ext cx="0" cy="4664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5965605" y="5218801"/>
                <a:ext cx="166554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Automatic Marshaling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15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ZERO-KNOWLEDGE IN C#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8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Zero-Knowledge in C#</a:t>
            </a:r>
            <a:endParaRPr lang="en-US" dirty="0"/>
          </a:p>
        </p:txBody>
      </p:sp>
      <p:pic>
        <p:nvPicPr>
          <p:cNvPr id="4" name="Picture 3" descr="waze_excer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7094"/>
            <a:ext cx="6819900" cy="3797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9267" y="3818541"/>
            <a:ext cx="6690890" cy="430796"/>
            <a:chOff x="1735099" y="3103668"/>
            <a:chExt cx="6690890" cy="430796"/>
          </a:xfrm>
        </p:grpSpPr>
        <p:sp>
          <p:nvSpPr>
            <p:cNvPr id="6" name="Line Callout 1 5"/>
            <p:cNvSpPr/>
            <p:nvPr/>
          </p:nvSpPr>
          <p:spPr>
            <a:xfrm>
              <a:off x="1735099" y="3295561"/>
              <a:ext cx="2018322" cy="238903"/>
            </a:xfrm>
            <a:prstGeom prst="borderCallout1">
              <a:avLst>
                <a:gd name="adj1" fmla="val 44636"/>
                <a:gd name="adj2" fmla="val 104727"/>
                <a:gd name="adj3" fmla="val 19145"/>
                <a:gd name="adj4" fmla="val 131652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30108" y="3103668"/>
              <a:ext cx="3995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Programmers specify ZK regions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51850" y="4249337"/>
            <a:ext cx="6994210" cy="1004397"/>
            <a:chOff x="2796152" y="3567312"/>
            <a:chExt cx="6994210" cy="1004397"/>
          </a:xfrm>
        </p:grpSpPr>
        <p:sp>
          <p:nvSpPr>
            <p:cNvPr id="9" name="Line Callout 1 8"/>
            <p:cNvSpPr/>
            <p:nvPr/>
          </p:nvSpPr>
          <p:spPr>
            <a:xfrm>
              <a:off x="2796152" y="3567312"/>
              <a:ext cx="4688008" cy="214031"/>
            </a:xfrm>
            <a:prstGeom prst="borderCallout1">
              <a:avLst>
                <a:gd name="adj1" fmla="val 157177"/>
                <a:gd name="adj2" fmla="val 75584"/>
                <a:gd name="adj3" fmla="val 319129"/>
                <a:gd name="adj4" fmla="val 86969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61581" y="4202377"/>
              <a:ext cx="4328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ZK operations given by LINQ expressions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3108" y="2947063"/>
            <a:ext cx="7833692" cy="594218"/>
            <a:chOff x="4151268" y="2598875"/>
            <a:chExt cx="7833692" cy="594218"/>
          </a:xfrm>
        </p:grpSpPr>
        <p:sp>
          <p:nvSpPr>
            <p:cNvPr id="12" name="Line Callout 1 11"/>
            <p:cNvSpPr/>
            <p:nvPr/>
          </p:nvSpPr>
          <p:spPr>
            <a:xfrm>
              <a:off x="4151268" y="2598875"/>
              <a:ext cx="2276632" cy="214031"/>
            </a:xfrm>
            <a:prstGeom prst="borderCallout1">
              <a:avLst>
                <a:gd name="adj1" fmla="val 122289"/>
                <a:gd name="adj2" fmla="val 59331"/>
                <a:gd name="adj3" fmla="val 195278"/>
                <a:gd name="adj4" fmla="val 121968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26292" y="2823761"/>
              <a:ext cx="5058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Marker Felt"/>
                  <a:cs typeface="Marker Felt"/>
                </a:rPr>
                <a:t>Specify ZK input sizes to help optimization</a:t>
              </a:r>
              <a:endParaRPr lang="en-US" b="1" dirty="0">
                <a:solidFill>
                  <a:schemeClr val="accent2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220" y="1696111"/>
            <a:ext cx="8181739" cy="808617"/>
            <a:chOff x="3803221" y="2823761"/>
            <a:chExt cx="8181739" cy="808617"/>
          </a:xfrm>
        </p:grpSpPr>
        <p:sp>
          <p:nvSpPr>
            <p:cNvPr id="15" name="Line Callout 1 14"/>
            <p:cNvSpPr/>
            <p:nvPr/>
          </p:nvSpPr>
          <p:spPr>
            <a:xfrm>
              <a:off x="3803221" y="3418347"/>
              <a:ext cx="4702334" cy="214031"/>
            </a:xfrm>
            <a:prstGeom prst="borderCallout1">
              <a:avLst>
                <a:gd name="adj1" fmla="val -26066"/>
                <a:gd name="adj2" fmla="val 36181"/>
                <a:gd name="adj3" fmla="val -180909"/>
                <a:gd name="adj4" fmla="val 66263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6292" y="2823761"/>
              <a:ext cx="5058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Marker Felt"/>
                  <a:cs typeface="Marker Felt"/>
                </a:rPr>
                <a:t>Location annotations drive tier-splitting</a:t>
              </a:r>
              <a:endParaRPr lang="en-US" b="1" dirty="0">
                <a:solidFill>
                  <a:schemeClr val="accent2"/>
                </a:solidFill>
                <a:latin typeface="Marker Felt"/>
                <a:cs typeface="Marker Fe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MODELING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8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5308" y="248282"/>
            <a:ext cx="3480863" cy="2983511"/>
            <a:chOff x="739407" y="522576"/>
            <a:chExt cx="3480863" cy="2983511"/>
          </a:xfrm>
        </p:grpSpPr>
        <p:sp>
          <p:nvSpPr>
            <p:cNvPr id="5" name="Rectangle 4"/>
            <p:cNvSpPr/>
            <p:nvPr/>
          </p:nvSpPr>
          <p:spPr>
            <a:xfrm>
              <a:off x="739407" y="522576"/>
              <a:ext cx="3480863" cy="2983511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39407" y="2267330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solidFill>
                    <a:schemeClr val="tx1"/>
                  </a:solidFill>
                </a:rPr>
                <a:t>Automatic Optimization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 smtClean="0">
                  <a:solidFill>
                    <a:schemeClr val="tx1"/>
                  </a:solidFill>
                </a:rPr>
                <a:t>Cost modeling enables huge optimization opportunities</a:t>
              </a: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1"/>
          <p:cNvGrpSpPr/>
          <p:nvPr/>
        </p:nvGrpSpPr>
        <p:grpSpPr>
          <a:xfrm>
            <a:off x="5150922" y="2229974"/>
            <a:ext cx="3480864" cy="2983511"/>
            <a:chOff x="4680870" y="522576"/>
            <a:chExt cx="3480864" cy="2983511"/>
          </a:xfrm>
        </p:grpSpPr>
        <p:sp>
          <p:nvSpPr>
            <p:cNvPr id="7" name="Rectangle 2"/>
            <p:cNvSpPr/>
            <p:nvPr/>
          </p:nvSpPr>
          <p:spPr>
            <a:xfrm>
              <a:off x="4680871" y="522576"/>
              <a:ext cx="3480863" cy="2983511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3"/>
            <p:cNvSpPr/>
            <p:nvPr/>
          </p:nvSpPr>
          <p:spPr>
            <a:xfrm>
              <a:off x="4680870" y="2267330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solidFill>
                    <a:schemeClr val="tx1"/>
                  </a:solidFill>
                </a:rPr>
                <a:t>Distributed Environments</a:t>
              </a:r>
            </a:p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 smtClean="0">
                  <a:solidFill>
                    <a:schemeClr val="tx1"/>
                  </a:solidFill>
                </a:rPr>
                <a:t>ZØ</a:t>
              </a:r>
              <a:r>
                <a:rPr lang="en-US" dirty="0" smtClean="0"/>
                <a:t> </a:t>
              </a:r>
              <a:r>
                <a:rPr lang="en-US" sz="1800" kern="1200" dirty="0" smtClean="0">
                  <a:solidFill>
                    <a:schemeClr val="tx1"/>
                  </a:solidFill>
                </a:rPr>
                <a:t>automatically places code on </a:t>
              </a:r>
              <a:r>
                <a:rPr lang="en-US" sz="1800" kern="1200" smtClean="0">
                  <a:solidFill>
                    <a:schemeClr val="tx1"/>
                  </a:solidFill>
                </a:rPr>
                <a:t>different computational </a:t>
              </a:r>
              <a:r>
                <a:rPr lang="en-US" sz="1800" kern="1200" dirty="0" smtClean="0">
                  <a:solidFill>
                    <a:schemeClr val="tx1"/>
                  </a:solidFill>
                </a:rPr>
                <a:t>tiers</a:t>
              </a: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8361" y="3721730"/>
            <a:ext cx="3480863" cy="2983511"/>
            <a:chOff x="2710139" y="3657339"/>
            <a:chExt cx="3480863" cy="2983511"/>
          </a:xfrm>
        </p:grpSpPr>
        <p:sp>
          <p:nvSpPr>
            <p:cNvPr id="9" name="Rectangle 8"/>
            <p:cNvSpPr/>
            <p:nvPr/>
          </p:nvSpPr>
          <p:spPr>
            <a:xfrm>
              <a:off x="2710139" y="3657339"/>
              <a:ext cx="3480863" cy="298351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710139" y="5383172"/>
              <a:ext cx="3480863" cy="1101610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</a:rPr>
                <a:t>“Zero-Knowledge </a:t>
              </a:r>
              <a:r>
                <a:rPr lang="en-US" sz="1600" b="1" dirty="0">
                  <a:solidFill>
                    <a:schemeClr val="tx1"/>
                  </a:solidFill>
                </a:rPr>
                <a:t>f</a:t>
              </a:r>
              <a:r>
                <a:rPr lang="en-US" sz="1600" b="1" kern="1200" dirty="0" smtClean="0">
                  <a:solidFill>
                    <a:schemeClr val="tx1"/>
                  </a:solidFill>
                </a:rPr>
                <a:t>or the Masses”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 smtClean="0">
                  <a:solidFill>
                    <a:schemeClr val="tx1"/>
                  </a:solidFill>
                </a:rPr>
                <a:t>Users write ZK code in C#, as one part of a larger project</a:t>
              </a: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90053" y="1070878"/>
            <a:ext cx="53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This talk: at a glance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075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 Models for Optimization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76749" y="3757998"/>
            <a:ext cx="1435608" cy="74980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Cost Model</a:t>
            </a:r>
            <a:endParaRPr lang="en-US" sz="13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499866" y="3320107"/>
            <a:ext cx="2476883" cy="810953"/>
            <a:chOff x="1499866" y="2817975"/>
            <a:chExt cx="2476883" cy="810953"/>
          </a:xfrm>
        </p:grpSpPr>
        <p:sp>
          <p:nvSpPr>
            <p:cNvPr id="16" name="Freeform 15"/>
            <p:cNvSpPr/>
            <p:nvPr/>
          </p:nvSpPr>
          <p:spPr>
            <a:xfrm>
              <a:off x="1499866" y="2817975"/>
              <a:ext cx="1427979" cy="527304"/>
            </a:xfrm>
            <a:custGeom>
              <a:avLst/>
              <a:gdLst>
                <a:gd name="connsiteX0" fmla="*/ 0 w 1478240"/>
                <a:gd name="connsiteY0" fmla="*/ 82046 h 820462"/>
                <a:gd name="connsiteX1" fmla="*/ 82046 w 1478240"/>
                <a:gd name="connsiteY1" fmla="*/ 0 h 820462"/>
                <a:gd name="connsiteX2" fmla="*/ 1396194 w 1478240"/>
                <a:gd name="connsiteY2" fmla="*/ 0 h 820462"/>
                <a:gd name="connsiteX3" fmla="*/ 1478240 w 1478240"/>
                <a:gd name="connsiteY3" fmla="*/ 82046 h 820462"/>
                <a:gd name="connsiteX4" fmla="*/ 1478240 w 1478240"/>
                <a:gd name="connsiteY4" fmla="*/ 738416 h 820462"/>
                <a:gd name="connsiteX5" fmla="*/ 1396194 w 1478240"/>
                <a:gd name="connsiteY5" fmla="*/ 820462 h 820462"/>
                <a:gd name="connsiteX6" fmla="*/ 82046 w 1478240"/>
                <a:gd name="connsiteY6" fmla="*/ 820462 h 820462"/>
                <a:gd name="connsiteX7" fmla="*/ 0 w 1478240"/>
                <a:gd name="connsiteY7" fmla="*/ 738416 h 820462"/>
                <a:gd name="connsiteX8" fmla="*/ 0 w 1478240"/>
                <a:gd name="connsiteY8" fmla="*/ 82046 h 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240" h="820462">
                  <a:moveTo>
                    <a:pt x="0" y="82046"/>
                  </a:moveTo>
                  <a:cubicBezTo>
                    <a:pt x="0" y="36733"/>
                    <a:pt x="36733" y="0"/>
                    <a:pt x="82046" y="0"/>
                  </a:cubicBezTo>
                  <a:lnTo>
                    <a:pt x="1396194" y="0"/>
                  </a:lnTo>
                  <a:cubicBezTo>
                    <a:pt x="1441507" y="0"/>
                    <a:pt x="1478240" y="36733"/>
                    <a:pt x="1478240" y="82046"/>
                  </a:cubicBezTo>
                  <a:lnTo>
                    <a:pt x="1478240" y="738416"/>
                  </a:lnTo>
                  <a:cubicBezTo>
                    <a:pt x="1478240" y="783729"/>
                    <a:pt x="1441507" y="820462"/>
                    <a:pt x="1396194" y="820462"/>
                  </a:cubicBezTo>
                  <a:lnTo>
                    <a:pt x="82046" y="820462"/>
                  </a:lnTo>
                  <a:cubicBezTo>
                    <a:pt x="36733" y="820462"/>
                    <a:pt x="0" y="783729"/>
                    <a:pt x="0" y="738416"/>
                  </a:cubicBezTo>
                  <a:lnTo>
                    <a:pt x="0" y="820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487" tIns="116487" rIns="116487" bIns="116487" numCol="1" spcCol="1270" anchor="ctr" anchorCtr="0">
              <a:noAutofit/>
            </a:bodyPr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300" kern="1200" dirty="0" smtClean="0"/>
                <a:t>Size of Input</a:t>
              </a:r>
              <a:endParaRPr lang="en-US" sz="1300" kern="12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927845" y="3061630"/>
              <a:ext cx="1048904" cy="56729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499866" y="4134992"/>
            <a:ext cx="2476883" cy="767151"/>
            <a:chOff x="1499866" y="3632860"/>
            <a:chExt cx="2476883" cy="767151"/>
          </a:xfrm>
        </p:grpSpPr>
        <p:sp>
          <p:nvSpPr>
            <p:cNvPr id="17" name="Freeform 16"/>
            <p:cNvSpPr/>
            <p:nvPr/>
          </p:nvSpPr>
          <p:spPr>
            <a:xfrm>
              <a:off x="1499866" y="3872707"/>
              <a:ext cx="1427979" cy="527304"/>
            </a:xfrm>
            <a:custGeom>
              <a:avLst/>
              <a:gdLst>
                <a:gd name="connsiteX0" fmla="*/ 0 w 1478240"/>
                <a:gd name="connsiteY0" fmla="*/ 82046 h 820462"/>
                <a:gd name="connsiteX1" fmla="*/ 82046 w 1478240"/>
                <a:gd name="connsiteY1" fmla="*/ 0 h 820462"/>
                <a:gd name="connsiteX2" fmla="*/ 1396194 w 1478240"/>
                <a:gd name="connsiteY2" fmla="*/ 0 h 820462"/>
                <a:gd name="connsiteX3" fmla="*/ 1478240 w 1478240"/>
                <a:gd name="connsiteY3" fmla="*/ 82046 h 820462"/>
                <a:gd name="connsiteX4" fmla="*/ 1478240 w 1478240"/>
                <a:gd name="connsiteY4" fmla="*/ 738416 h 820462"/>
                <a:gd name="connsiteX5" fmla="*/ 1396194 w 1478240"/>
                <a:gd name="connsiteY5" fmla="*/ 820462 h 820462"/>
                <a:gd name="connsiteX6" fmla="*/ 82046 w 1478240"/>
                <a:gd name="connsiteY6" fmla="*/ 820462 h 820462"/>
                <a:gd name="connsiteX7" fmla="*/ 0 w 1478240"/>
                <a:gd name="connsiteY7" fmla="*/ 738416 h 820462"/>
                <a:gd name="connsiteX8" fmla="*/ 0 w 1478240"/>
                <a:gd name="connsiteY8" fmla="*/ 82046 h 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240" h="820462">
                  <a:moveTo>
                    <a:pt x="0" y="82046"/>
                  </a:moveTo>
                  <a:cubicBezTo>
                    <a:pt x="0" y="36733"/>
                    <a:pt x="36733" y="0"/>
                    <a:pt x="82046" y="0"/>
                  </a:cubicBezTo>
                  <a:lnTo>
                    <a:pt x="1396194" y="0"/>
                  </a:lnTo>
                  <a:cubicBezTo>
                    <a:pt x="1441507" y="0"/>
                    <a:pt x="1478240" y="36733"/>
                    <a:pt x="1478240" y="82046"/>
                  </a:cubicBezTo>
                  <a:lnTo>
                    <a:pt x="1478240" y="738416"/>
                  </a:lnTo>
                  <a:cubicBezTo>
                    <a:pt x="1478240" y="783729"/>
                    <a:pt x="1441507" y="820462"/>
                    <a:pt x="1396194" y="820462"/>
                  </a:cubicBezTo>
                  <a:lnTo>
                    <a:pt x="82046" y="820462"/>
                  </a:lnTo>
                  <a:cubicBezTo>
                    <a:pt x="36733" y="820462"/>
                    <a:pt x="0" y="783729"/>
                    <a:pt x="0" y="738416"/>
                  </a:cubicBezTo>
                  <a:lnTo>
                    <a:pt x="0" y="820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487" tIns="116487" rIns="116487" bIns="116487" numCol="1" spcCol="1270" anchor="ctr" anchorCtr="0">
              <a:noAutofit/>
            </a:bodyPr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300" kern="1200" dirty="0" smtClean="0"/>
                <a:t>Micro-op timings</a:t>
              </a:r>
              <a:endParaRPr lang="en-US" sz="1300" kern="1200" dirty="0"/>
            </a:p>
          </p:txBody>
        </p:sp>
        <p:cxnSp>
          <p:nvCxnSpPr>
            <p:cNvPr id="20" name="Straight Arrow Connector 18"/>
            <p:cNvCxnSpPr/>
            <p:nvPr/>
          </p:nvCxnSpPr>
          <p:spPr>
            <a:xfrm flipV="1">
              <a:off x="2927845" y="3632860"/>
              <a:ext cx="1048904" cy="50213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976749" y="2570299"/>
            <a:ext cx="1427979" cy="1198529"/>
            <a:chOff x="3976749" y="2068167"/>
            <a:chExt cx="1427979" cy="1198529"/>
          </a:xfrm>
        </p:grpSpPr>
        <p:sp>
          <p:nvSpPr>
            <p:cNvPr id="14" name="Freeform 13"/>
            <p:cNvSpPr/>
            <p:nvPr/>
          </p:nvSpPr>
          <p:spPr>
            <a:xfrm>
              <a:off x="3976749" y="2068167"/>
              <a:ext cx="1427979" cy="530352"/>
            </a:xfrm>
            <a:custGeom>
              <a:avLst/>
              <a:gdLst>
                <a:gd name="connsiteX0" fmla="*/ 0 w 1478240"/>
                <a:gd name="connsiteY0" fmla="*/ 82046 h 820462"/>
                <a:gd name="connsiteX1" fmla="*/ 82046 w 1478240"/>
                <a:gd name="connsiteY1" fmla="*/ 0 h 820462"/>
                <a:gd name="connsiteX2" fmla="*/ 1396194 w 1478240"/>
                <a:gd name="connsiteY2" fmla="*/ 0 h 820462"/>
                <a:gd name="connsiteX3" fmla="*/ 1478240 w 1478240"/>
                <a:gd name="connsiteY3" fmla="*/ 82046 h 820462"/>
                <a:gd name="connsiteX4" fmla="*/ 1478240 w 1478240"/>
                <a:gd name="connsiteY4" fmla="*/ 738416 h 820462"/>
                <a:gd name="connsiteX5" fmla="*/ 1396194 w 1478240"/>
                <a:gd name="connsiteY5" fmla="*/ 820462 h 820462"/>
                <a:gd name="connsiteX6" fmla="*/ 82046 w 1478240"/>
                <a:gd name="connsiteY6" fmla="*/ 820462 h 820462"/>
                <a:gd name="connsiteX7" fmla="*/ 0 w 1478240"/>
                <a:gd name="connsiteY7" fmla="*/ 738416 h 820462"/>
                <a:gd name="connsiteX8" fmla="*/ 0 w 1478240"/>
                <a:gd name="connsiteY8" fmla="*/ 82046 h 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240" h="820462">
                  <a:moveTo>
                    <a:pt x="0" y="82046"/>
                  </a:moveTo>
                  <a:cubicBezTo>
                    <a:pt x="0" y="36733"/>
                    <a:pt x="36733" y="0"/>
                    <a:pt x="82046" y="0"/>
                  </a:cubicBezTo>
                  <a:lnTo>
                    <a:pt x="1396194" y="0"/>
                  </a:lnTo>
                  <a:cubicBezTo>
                    <a:pt x="1441507" y="0"/>
                    <a:pt x="1478240" y="36733"/>
                    <a:pt x="1478240" y="82046"/>
                  </a:cubicBezTo>
                  <a:lnTo>
                    <a:pt x="1478240" y="738416"/>
                  </a:lnTo>
                  <a:cubicBezTo>
                    <a:pt x="1478240" y="783729"/>
                    <a:pt x="1441507" y="820462"/>
                    <a:pt x="1396194" y="820462"/>
                  </a:cubicBezTo>
                  <a:lnTo>
                    <a:pt x="82046" y="820462"/>
                  </a:lnTo>
                  <a:cubicBezTo>
                    <a:pt x="36733" y="820462"/>
                    <a:pt x="0" y="783729"/>
                    <a:pt x="0" y="738416"/>
                  </a:cubicBezTo>
                  <a:lnTo>
                    <a:pt x="0" y="820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487" tIns="116487" rIns="116487" bIns="116487" numCol="1" spcCol="1270" anchor="ctr" anchorCtr="0">
              <a:noAutofit/>
            </a:bodyPr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300" kern="1200" dirty="0" smtClean="0"/>
                <a:t>C# Source</a:t>
              </a:r>
              <a:endParaRPr lang="en-US" sz="1300" kern="1200" dirty="0"/>
            </a:p>
          </p:txBody>
        </p:sp>
        <p:cxnSp>
          <p:nvCxnSpPr>
            <p:cNvPr id="24" name="Straight Arrow Connector 18"/>
            <p:cNvCxnSpPr/>
            <p:nvPr/>
          </p:nvCxnSpPr>
          <p:spPr>
            <a:xfrm rot="16200000" flipH="1">
              <a:off x="4365876" y="2938019"/>
              <a:ext cx="657347" cy="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412357" y="3869250"/>
            <a:ext cx="2243994" cy="527304"/>
            <a:chOff x="5412357" y="3367118"/>
            <a:chExt cx="2243994" cy="527304"/>
          </a:xfrm>
        </p:grpSpPr>
        <p:sp>
          <p:nvSpPr>
            <p:cNvPr id="18" name="Freeform 17"/>
            <p:cNvSpPr/>
            <p:nvPr/>
          </p:nvSpPr>
          <p:spPr>
            <a:xfrm>
              <a:off x="6223754" y="3367118"/>
              <a:ext cx="1432597" cy="527304"/>
            </a:xfrm>
            <a:custGeom>
              <a:avLst/>
              <a:gdLst>
                <a:gd name="connsiteX0" fmla="*/ 0 w 1478240"/>
                <a:gd name="connsiteY0" fmla="*/ 82046 h 820462"/>
                <a:gd name="connsiteX1" fmla="*/ 82046 w 1478240"/>
                <a:gd name="connsiteY1" fmla="*/ 0 h 820462"/>
                <a:gd name="connsiteX2" fmla="*/ 1396194 w 1478240"/>
                <a:gd name="connsiteY2" fmla="*/ 0 h 820462"/>
                <a:gd name="connsiteX3" fmla="*/ 1478240 w 1478240"/>
                <a:gd name="connsiteY3" fmla="*/ 82046 h 820462"/>
                <a:gd name="connsiteX4" fmla="*/ 1478240 w 1478240"/>
                <a:gd name="connsiteY4" fmla="*/ 738416 h 820462"/>
                <a:gd name="connsiteX5" fmla="*/ 1396194 w 1478240"/>
                <a:gd name="connsiteY5" fmla="*/ 820462 h 820462"/>
                <a:gd name="connsiteX6" fmla="*/ 82046 w 1478240"/>
                <a:gd name="connsiteY6" fmla="*/ 820462 h 820462"/>
                <a:gd name="connsiteX7" fmla="*/ 0 w 1478240"/>
                <a:gd name="connsiteY7" fmla="*/ 738416 h 820462"/>
                <a:gd name="connsiteX8" fmla="*/ 0 w 1478240"/>
                <a:gd name="connsiteY8" fmla="*/ 82046 h 820462"/>
                <a:gd name="connsiteX0" fmla="*/ 4781 w 1483021"/>
                <a:gd name="connsiteY0" fmla="*/ 82046 h 820462"/>
                <a:gd name="connsiteX1" fmla="*/ 86827 w 1483021"/>
                <a:gd name="connsiteY1" fmla="*/ 0 h 820462"/>
                <a:gd name="connsiteX2" fmla="*/ 1400975 w 1483021"/>
                <a:gd name="connsiteY2" fmla="*/ 0 h 820462"/>
                <a:gd name="connsiteX3" fmla="*/ 1483021 w 1483021"/>
                <a:gd name="connsiteY3" fmla="*/ 82046 h 820462"/>
                <a:gd name="connsiteX4" fmla="*/ 1483021 w 1483021"/>
                <a:gd name="connsiteY4" fmla="*/ 738416 h 820462"/>
                <a:gd name="connsiteX5" fmla="*/ 1400975 w 1483021"/>
                <a:gd name="connsiteY5" fmla="*/ 820462 h 820462"/>
                <a:gd name="connsiteX6" fmla="*/ 86827 w 1483021"/>
                <a:gd name="connsiteY6" fmla="*/ 820462 h 820462"/>
                <a:gd name="connsiteX7" fmla="*/ 4781 w 1483021"/>
                <a:gd name="connsiteY7" fmla="*/ 738416 h 820462"/>
                <a:gd name="connsiteX8" fmla="*/ 0 w 1483021"/>
                <a:gd name="connsiteY8" fmla="*/ 400929 h 820462"/>
                <a:gd name="connsiteX9" fmla="*/ 4781 w 1483021"/>
                <a:gd name="connsiteY9" fmla="*/ 82046 h 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3021" h="820462">
                  <a:moveTo>
                    <a:pt x="4781" y="82046"/>
                  </a:moveTo>
                  <a:cubicBezTo>
                    <a:pt x="4781" y="36733"/>
                    <a:pt x="41514" y="0"/>
                    <a:pt x="86827" y="0"/>
                  </a:cubicBezTo>
                  <a:lnTo>
                    <a:pt x="1400975" y="0"/>
                  </a:lnTo>
                  <a:cubicBezTo>
                    <a:pt x="1446288" y="0"/>
                    <a:pt x="1483021" y="36733"/>
                    <a:pt x="1483021" y="82046"/>
                  </a:cubicBezTo>
                  <a:lnTo>
                    <a:pt x="1483021" y="738416"/>
                  </a:lnTo>
                  <a:cubicBezTo>
                    <a:pt x="1483021" y="783729"/>
                    <a:pt x="1446288" y="820462"/>
                    <a:pt x="1400975" y="820462"/>
                  </a:cubicBezTo>
                  <a:lnTo>
                    <a:pt x="86827" y="820462"/>
                  </a:lnTo>
                  <a:cubicBezTo>
                    <a:pt x="41514" y="820462"/>
                    <a:pt x="4781" y="783729"/>
                    <a:pt x="4781" y="738416"/>
                  </a:cubicBezTo>
                  <a:cubicBezTo>
                    <a:pt x="3187" y="625920"/>
                    <a:pt x="1594" y="513425"/>
                    <a:pt x="0" y="400929"/>
                  </a:cubicBezTo>
                  <a:cubicBezTo>
                    <a:pt x="1594" y="294635"/>
                    <a:pt x="3187" y="188340"/>
                    <a:pt x="4781" y="82046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487" tIns="116487" rIns="116487" bIns="116487" numCol="1" spcCol="1270" anchor="ctr" anchorCtr="0">
              <a:noAutofit/>
            </a:bodyPr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300" dirty="0" smtClean="0"/>
                <a:t>Runtime</a:t>
              </a:r>
            </a:p>
          </p:txBody>
        </p:sp>
        <p:cxnSp>
          <p:nvCxnSpPr>
            <p:cNvPr id="38" name="Straight Arrow Connector 37"/>
            <p:cNvCxnSpPr>
              <a:stCxn id="4" idx="3"/>
              <a:endCxn id="18" idx="8"/>
            </p:cNvCxnSpPr>
            <p:nvPr/>
          </p:nvCxnSpPr>
          <p:spPr>
            <a:xfrm flipV="1">
              <a:off x="5412357" y="3624792"/>
              <a:ext cx="811397" cy="59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84740" y="5425640"/>
            <a:ext cx="1947010" cy="990750"/>
            <a:chOff x="1121277" y="4915250"/>
            <a:chExt cx="1947010" cy="990750"/>
          </a:xfrm>
        </p:grpSpPr>
        <p:sp>
          <p:nvSpPr>
            <p:cNvPr id="43" name="Line Callout 1 42"/>
            <p:cNvSpPr/>
            <p:nvPr/>
          </p:nvSpPr>
          <p:spPr>
            <a:xfrm>
              <a:off x="1803000" y="4915250"/>
              <a:ext cx="1265287" cy="327214"/>
            </a:xfrm>
            <a:prstGeom prst="borderCallout1">
              <a:avLst>
                <a:gd name="adj1" fmla="val 140877"/>
                <a:gd name="adj2" fmla="val 32788"/>
                <a:gd name="adj3" fmla="val 216210"/>
                <a:gd name="adj4" fmla="val 8396"/>
              </a:avLst>
            </a:prstGeom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21277" y="5567446"/>
              <a:ext cx="1363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504D"/>
                  </a:solidFill>
                  <a:latin typeface="Marker Felt"/>
                  <a:cs typeface="Marker Felt"/>
                </a:rPr>
                <a:t>s</a:t>
              </a:r>
              <a:r>
                <a:rPr lang="en-US" sz="1600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ize of input</a:t>
              </a:r>
              <a:endParaRPr lang="en-US" sz="1600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47826" y="5425640"/>
            <a:ext cx="2057223" cy="986865"/>
            <a:chOff x="3215708" y="4923508"/>
            <a:chExt cx="2057223" cy="986865"/>
          </a:xfrm>
        </p:grpSpPr>
        <p:sp>
          <p:nvSpPr>
            <p:cNvPr id="44" name="Line Callout 1 43"/>
            <p:cNvSpPr/>
            <p:nvPr/>
          </p:nvSpPr>
          <p:spPr>
            <a:xfrm>
              <a:off x="3215708" y="4923508"/>
              <a:ext cx="719714" cy="327214"/>
            </a:xfrm>
            <a:prstGeom prst="borderCallout1">
              <a:avLst>
                <a:gd name="adj1" fmla="val 130480"/>
                <a:gd name="adj2" fmla="val 61148"/>
                <a:gd name="adj3" fmla="val 205812"/>
                <a:gd name="adj4" fmla="val 117112"/>
              </a:avLst>
            </a:prstGeom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31099" y="5571819"/>
              <a:ext cx="19418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504D"/>
                  </a:solidFill>
                  <a:latin typeface="Marker Felt"/>
                  <a:cs typeface="Marker Felt"/>
                </a:rPr>
                <a:t>m</a:t>
              </a:r>
              <a:r>
                <a:rPr lang="en-US" sz="1600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icro-op timings</a:t>
              </a:r>
              <a:endParaRPr lang="en-US" sz="1600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57201" y="5383361"/>
            <a:ext cx="857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F</a:t>
            </a:r>
            <a:r>
              <a:rPr lang="nl-NL" sz="1600" b="1" dirty="0" smtClean="0"/>
              <a:t>(</a:t>
            </a:r>
            <a:r>
              <a:rPr lang="nl-NL" sz="1600" i="1" dirty="0" err="1" smtClean="0"/>
              <a:t>inputListSize</a:t>
            </a:r>
            <a:r>
              <a:rPr lang="nl-NL" sz="1600" b="1" dirty="0" smtClean="0"/>
              <a:t>)</a:t>
            </a:r>
            <a:r>
              <a:rPr lang="nl-NL" sz="1600" dirty="0" smtClean="0"/>
              <a:t> = </a:t>
            </a:r>
            <a:r>
              <a:rPr lang="nl-NL" sz="1600" dirty="0" err="1" smtClean="0"/>
              <a:t>eqOp</a:t>
            </a:r>
            <a:r>
              <a:rPr lang="nl-NL" sz="1600" dirty="0" smtClean="0"/>
              <a:t> * </a:t>
            </a:r>
            <a:r>
              <a:rPr lang="nl-NL" sz="1600" i="1" dirty="0" err="1" smtClean="0"/>
              <a:t>inputListSize</a:t>
            </a:r>
            <a:r>
              <a:rPr lang="nl-NL" sz="1600" dirty="0" smtClean="0"/>
              <a:t> + </a:t>
            </a:r>
            <a:r>
              <a:rPr lang="nl-NL" sz="1600" dirty="0" err="1" smtClean="0"/>
              <a:t>addOp</a:t>
            </a:r>
            <a:r>
              <a:rPr lang="nl-NL" sz="1600" dirty="0" smtClean="0"/>
              <a:t> + 12*</a:t>
            </a:r>
            <a:r>
              <a:rPr lang="nl-NL" sz="1600" dirty="0" err="1" smtClean="0"/>
              <a:t>expOp</a:t>
            </a:r>
            <a:r>
              <a:rPr lang="nl-NL" sz="1600" dirty="0" smtClean="0"/>
              <a:t> + 3 * </a:t>
            </a:r>
            <a:r>
              <a:rPr lang="nl-NL" sz="1600" dirty="0" err="1" smtClean="0"/>
              <a:t>extendOp</a:t>
            </a:r>
            <a:r>
              <a:rPr lang="nl-NL" sz="1600" dirty="0" smtClean="0"/>
              <a:t> + 14*</a:t>
            </a:r>
            <a:r>
              <a:rPr lang="nl-NL" sz="1600" dirty="0" err="1" smtClean="0"/>
              <a:t>mltOp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155889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Cost models characterize the ZK runtime of C# code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408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a Cost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6934" y="4328526"/>
            <a:ext cx="3412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Given a circuit, we can determine evaluation and proof generation 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66" y="4143860"/>
            <a:ext cx="3412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urier New"/>
                <a:cs typeface="Courier New"/>
              </a:rPr>
              <a:t>map</a:t>
            </a:r>
            <a:r>
              <a:rPr lang="en-US" sz="2400" dirty="0" smtClean="0"/>
              <a:t>, </a:t>
            </a:r>
            <a:r>
              <a:rPr lang="en-US" sz="2000" dirty="0" smtClean="0">
                <a:latin typeface="Courier New"/>
                <a:cs typeface="Courier New"/>
              </a:rPr>
              <a:t>fold</a:t>
            </a:r>
            <a:r>
              <a:rPr lang="en-US" sz="2400" dirty="0" smtClean="0"/>
              <a:t>, </a:t>
            </a:r>
            <a:r>
              <a:rPr lang="en-US" sz="2000" dirty="0" smtClean="0">
                <a:latin typeface="Courier New"/>
                <a:cs typeface="Courier New"/>
              </a:rPr>
              <a:t>find</a:t>
            </a:r>
            <a:r>
              <a:rPr lang="en-US" sz="2400" dirty="0" smtClean="0"/>
              <a:t> expressions: we can always bound the number of ops in each expression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20043" y="2917843"/>
            <a:ext cx="1515158" cy="92333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sz="5400" dirty="0"/>
              <a:t>ZQL</a:t>
            </a:r>
            <a:r>
              <a:rPr lang="en-US" sz="700" dirty="0"/>
              <a:t> 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4505508" y="2911313"/>
            <a:ext cx="4001678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5400" dirty="0" smtClean="0"/>
              <a:t>Pinocchio</a:t>
            </a:r>
            <a:endParaRPr lang="en-US" sz="1200" dirty="0"/>
          </a:p>
        </p:txBody>
      </p:sp>
      <p:sp>
        <p:nvSpPr>
          <p:cNvPr id="3" name="Rectangular Callout 2"/>
          <p:cNvSpPr/>
          <p:nvPr/>
        </p:nvSpPr>
        <p:spPr>
          <a:xfrm>
            <a:off x="969017" y="1741266"/>
            <a:ext cx="2707779" cy="818829"/>
          </a:xfrm>
          <a:prstGeom prst="wedgeRectCallout">
            <a:avLst>
              <a:gd name="adj1" fmla="val -4166"/>
              <a:gd name="adj2" fmla="val 1099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arker Felt"/>
                <a:cs typeface="Marker Felt"/>
              </a:rPr>
              <a:t>Symbolic evaluation over polynomial domain</a:t>
            </a:r>
            <a:endParaRPr lang="en-US" dirty="0">
              <a:solidFill>
                <a:schemeClr val="accent2"/>
              </a:solidFill>
              <a:latin typeface="Marker Felt"/>
              <a:cs typeface="Marker Felt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521719" y="1741266"/>
            <a:ext cx="2707779" cy="818829"/>
          </a:xfrm>
          <a:prstGeom prst="wedgeRectCallout">
            <a:avLst>
              <a:gd name="adj1" fmla="val -36337"/>
              <a:gd name="adj2" fmla="val 1189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arker Felt"/>
                <a:cs typeface="Marker Felt"/>
              </a:rPr>
              <a:t>Static circuit evaluation polynomials</a:t>
            </a:r>
            <a:endParaRPr lang="en-US" dirty="0">
              <a:solidFill>
                <a:schemeClr val="accent2"/>
              </a:solidFill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153566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TIER </a:t>
            </a:r>
            <a:r>
              <a:rPr lang="en-US" dirty="0" smtClean="0"/>
              <a:t>SPLITTING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8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C# to Zero-Knowledge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457200" y="1610312"/>
            <a:ext cx="3897221" cy="1995879"/>
            <a:chOff x="457200" y="1610312"/>
            <a:chExt cx="3897221" cy="1995879"/>
          </a:xfrm>
        </p:grpSpPr>
        <p:grpSp>
          <p:nvGrpSpPr>
            <p:cNvPr id="24" name="Group 23"/>
            <p:cNvGrpSpPr/>
            <p:nvPr/>
          </p:nvGrpSpPr>
          <p:grpSpPr>
            <a:xfrm>
              <a:off x="457200" y="1610312"/>
              <a:ext cx="3897221" cy="1995879"/>
              <a:chOff x="457200" y="1610312"/>
              <a:chExt cx="3897221" cy="199587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57200" y="1610312"/>
                <a:ext cx="3897221" cy="199587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61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200" y="1610312"/>
                <a:ext cx="3897221" cy="560485"/>
              </a:xfrm>
              <a:prstGeom prst="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b="1" dirty="0" smtClean="0">
                    <a:effectLst>
                      <a:outerShdw blurRad="136525" dist="38100" dir="13500000" algn="br" rotWithShape="0">
                        <a:prstClr val="black">
                          <a:alpha val="62000"/>
                        </a:prstClr>
                      </a:outerShdw>
                    </a:effectLst>
                  </a:rPr>
                  <a:t>Cost Models</a:t>
                </a:r>
                <a:endParaRPr lang="en-US" b="1" dirty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05971" y="2326778"/>
              <a:ext cx="37690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f(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inputListSize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=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eqOp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*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inputListSize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addOp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…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5971" y="2761303"/>
              <a:ext cx="37690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f(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numPeers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=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addOp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*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numPeers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multOp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…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5971" y="3195828"/>
              <a:ext cx="37690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f(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numItems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) =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multOp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*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numItems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</a:t>
              </a:r>
              <a:r>
                <a:rPr lang="nl-NL" sz="11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eqOp</a:t>
              </a:r>
              <a:r>
                <a:rPr lang="nl-NL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+ …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9579" y="1610312"/>
            <a:ext cx="3897221" cy="1995879"/>
            <a:chOff x="4789579" y="1610312"/>
            <a:chExt cx="3897221" cy="1995879"/>
          </a:xfrm>
        </p:grpSpPr>
        <p:sp>
          <p:nvSpPr>
            <p:cNvPr id="9" name="Rectangle 8"/>
            <p:cNvSpPr/>
            <p:nvPr/>
          </p:nvSpPr>
          <p:spPr>
            <a:xfrm>
              <a:off x="4789579" y="1610312"/>
              <a:ext cx="3897221" cy="199587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1000"/>
              </a:schemeClr>
            </a:solidFill>
            <a:ln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89579" y="1610312"/>
              <a:ext cx="3897221" cy="560485"/>
            </a:xfrm>
            <a:prstGeom prst="rect">
              <a:avLst/>
            </a:prstGeom>
            <a:solidFill>
              <a:srgbClr val="17375E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Performance Profile</a:t>
              </a:r>
              <a:endParaRPr lang="en-US" b="1" dirty="0">
                <a:effectLst>
                  <a:outerShdw blurRad="136525" dist="38100" dir="13500000" algn="br" rotWithShape="0">
                    <a:prstClr val="black">
                      <a:alpha val="62000"/>
                    </a:prst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46779" y="2376469"/>
            <a:ext cx="3159944" cy="249485"/>
            <a:chOff x="5046779" y="2376469"/>
            <a:chExt cx="3159944" cy="249485"/>
          </a:xfrm>
        </p:grpSpPr>
        <p:sp>
          <p:nvSpPr>
            <p:cNvPr id="11" name="Rectangle 10"/>
            <p:cNvSpPr/>
            <p:nvPr/>
          </p:nvSpPr>
          <p:spPr>
            <a:xfrm>
              <a:off x="5046779" y="2376469"/>
              <a:ext cx="682934" cy="24948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Tier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28791" y="2377187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Compute Cost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67757" y="2377187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Transfer Cost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46779" y="2626770"/>
            <a:ext cx="3159944" cy="249485"/>
            <a:chOff x="5046779" y="2626770"/>
            <a:chExt cx="3159944" cy="249485"/>
          </a:xfrm>
        </p:grpSpPr>
        <p:sp>
          <p:nvSpPr>
            <p:cNvPr id="14" name="Rectangle 13"/>
            <p:cNvSpPr/>
            <p:nvPr/>
          </p:nvSpPr>
          <p:spPr>
            <a:xfrm>
              <a:off x="5046779" y="2626770"/>
              <a:ext cx="682934" cy="24948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Mobile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28791" y="2627488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2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67757" y="2627488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595959"/>
                  </a:solidFill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47701" y="2875537"/>
            <a:ext cx="3159944" cy="249485"/>
            <a:chOff x="5047701" y="2875537"/>
            <a:chExt cx="3159944" cy="249485"/>
          </a:xfrm>
        </p:grpSpPr>
        <p:sp>
          <p:nvSpPr>
            <p:cNvPr id="17" name="Rectangle 16"/>
            <p:cNvSpPr/>
            <p:nvPr/>
          </p:nvSpPr>
          <p:spPr>
            <a:xfrm>
              <a:off x="5047701" y="2875537"/>
              <a:ext cx="682934" cy="24948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Server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29713" y="2876255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0.5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68679" y="2876255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1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48623" y="3124304"/>
            <a:ext cx="3159944" cy="249485"/>
            <a:chOff x="5048623" y="3124304"/>
            <a:chExt cx="3159944" cy="249485"/>
          </a:xfrm>
        </p:grpSpPr>
        <p:sp>
          <p:nvSpPr>
            <p:cNvPr id="20" name="Rectangle 19"/>
            <p:cNvSpPr/>
            <p:nvPr/>
          </p:nvSpPr>
          <p:spPr>
            <a:xfrm>
              <a:off x="5048623" y="3124304"/>
              <a:ext cx="682934" cy="24948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109728"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…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30635" y="3125022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109728" rtlCol="0" anchor="ctr"/>
            <a:lstStyle/>
            <a:p>
              <a:pPr algn="ctr"/>
              <a:r>
                <a:rPr lang="en-US" sz="1200" dirty="0" smtClean="0">
                  <a:solidFill>
                    <a:srgbClr val="595959"/>
                  </a:solidFill>
                </a:rPr>
                <a:t>…</a:t>
              </a:r>
              <a:endParaRPr lang="en-US" sz="1200" dirty="0">
                <a:solidFill>
                  <a:srgbClr val="595959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69601" y="3125022"/>
              <a:ext cx="1238966" cy="24876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109728" rtlCol="0" anchor="ctr"/>
            <a:lstStyle/>
            <a:p>
              <a:pPr algn="ctr"/>
              <a:r>
                <a:rPr lang="en-US" sz="1200" dirty="0">
                  <a:solidFill>
                    <a:srgbClr val="595959"/>
                  </a:solidFill>
                </a:rPr>
                <a:t>…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57200" y="4043813"/>
            <a:ext cx="8229600" cy="560485"/>
          </a:xfrm>
          <a:prstGeom prst="rect">
            <a:avLst/>
          </a:prstGeom>
          <a:solidFill>
            <a:srgbClr val="17375E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b="1" dirty="0" smtClean="0">
                <a:effectLst>
                  <a:outerShdw blurRad="136525" dist="38100" dir="13500000" algn="br" rotWithShape="0">
                    <a:prstClr val="black">
                      <a:alpha val="62000"/>
                    </a:prstClr>
                  </a:outerShdw>
                </a:effectLst>
              </a:rPr>
              <a:t>Global Optimization</a:t>
            </a:r>
            <a:endParaRPr lang="en-US" b="1" dirty="0">
              <a:effectLst>
                <a:outerShdw blurRad="136525" dist="38100" dir="13500000" algn="br" rotWithShape="0">
                  <a:prstClr val="black">
                    <a:alpha val="62000"/>
                  </a:prstClr>
                </a:outerShdw>
              </a:effectLst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951974" y="3668575"/>
            <a:ext cx="5043984" cy="351722"/>
            <a:chOff x="1951974" y="3668575"/>
            <a:chExt cx="5043984" cy="351722"/>
          </a:xfrm>
        </p:grpSpPr>
        <p:sp>
          <p:nvSpPr>
            <p:cNvPr id="47" name="Down Arrow 46"/>
            <p:cNvSpPr/>
            <p:nvPr/>
          </p:nvSpPr>
          <p:spPr>
            <a:xfrm>
              <a:off x="1951974" y="3668575"/>
              <a:ext cx="406927" cy="351722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6589031" y="3668575"/>
              <a:ext cx="406927" cy="351722"/>
            </a:xfrm>
            <a:prstGeom prst="downArrow">
              <a:avLst/>
            </a:prstGeom>
            <a:solidFill>
              <a:srgbClr val="17375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Down Arrow 48"/>
          <p:cNvSpPr/>
          <p:nvPr/>
        </p:nvSpPr>
        <p:spPr>
          <a:xfrm>
            <a:off x="4401457" y="4697338"/>
            <a:ext cx="406927" cy="351722"/>
          </a:xfrm>
          <a:prstGeom prst="downArrow">
            <a:avLst/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224496" y="5191257"/>
            <a:ext cx="6695009" cy="1007533"/>
            <a:chOff x="1224496" y="5191257"/>
            <a:chExt cx="6695009" cy="1007533"/>
          </a:xfrm>
        </p:grpSpPr>
        <p:sp>
          <p:nvSpPr>
            <p:cNvPr id="31" name="Rectangle 30"/>
            <p:cNvSpPr/>
            <p:nvPr/>
          </p:nvSpPr>
          <p:spPr>
            <a:xfrm>
              <a:off x="1224496" y="5191257"/>
              <a:ext cx="6695009" cy="1007533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24496" y="5191258"/>
              <a:ext cx="6695009" cy="337312"/>
            </a:xfrm>
            <a:prstGeom prst="rect">
              <a:avLst/>
            </a:prstGeom>
            <a:solidFill>
              <a:srgbClr val="17375E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b="1" dirty="0" smtClean="0">
                  <a:effectLst>
                    <a:outerShdw blurRad="136525" dist="38100" dir="13500000" algn="br" rotWithShape="0">
                      <a:prstClr val="black">
                        <a:alpha val="62000"/>
                      </a:prstClr>
                    </a:outerShdw>
                  </a:effectLst>
                </a:rPr>
                <a:t>.NET IL</a:t>
              </a:r>
              <a:endParaRPr lang="en-US" b="1" dirty="0">
                <a:effectLst>
                  <a:outerShdw blurRad="136525" dist="38100" dir="13500000" algn="br" rotWithShape="0">
                    <a:prstClr val="black">
                      <a:alpha val="62000"/>
                    </a:prstClr>
                  </a:outerShdw>
                </a:effectLst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477885" y="5724409"/>
              <a:ext cx="6188231" cy="313426"/>
              <a:chOff x="1343821" y="5724409"/>
              <a:chExt cx="6188231" cy="313426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343821" y="5724409"/>
                <a:ext cx="1782376" cy="313426"/>
              </a:xfrm>
              <a:custGeom>
                <a:avLst/>
                <a:gdLst>
                  <a:gd name="connsiteX0" fmla="*/ 0 w 1782376"/>
                  <a:gd name="connsiteY0" fmla="*/ 56946 h 569460"/>
                  <a:gd name="connsiteX1" fmla="*/ 56946 w 1782376"/>
                  <a:gd name="connsiteY1" fmla="*/ 0 h 569460"/>
                  <a:gd name="connsiteX2" fmla="*/ 1725430 w 1782376"/>
                  <a:gd name="connsiteY2" fmla="*/ 0 h 569460"/>
                  <a:gd name="connsiteX3" fmla="*/ 1782376 w 1782376"/>
                  <a:gd name="connsiteY3" fmla="*/ 56946 h 569460"/>
                  <a:gd name="connsiteX4" fmla="*/ 1782376 w 1782376"/>
                  <a:gd name="connsiteY4" fmla="*/ 512514 h 569460"/>
                  <a:gd name="connsiteX5" fmla="*/ 1725430 w 1782376"/>
                  <a:gd name="connsiteY5" fmla="*/ 569460 h 569460"/>
                  <a:gd name="connsiteX6" fmla="*/ 56946 w 1782376"/>
                  <a:gd name="connsiteY6" fmla="*/ 569460 h 569460"/>
                  <a:gd name="connsiteX7" fmla="*/ 0 w 1782376"/>
                  <a:gd name="connsiteY7" fmla="*/ 512514 h 569460"/>
                  <a:gd name="connsiteX8" fmla="*/ 0 w 1782376"/>
                  <a:gd name="connsiteY8" fmla="*/ 56946 h 5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2376" h="569460">
                    <a:moveTo>
                      <a:pt x="0" y="56946"/>
                    </a:moveTo>
                    <a:cubicBezTo>
                      <a:pt x="0" y="25496"/>
                      <a:pt x="25496" y="0"/>
                      <a:pt x="56946" y="0"/>
                    </a:cubicBezTo>
                    <a:lnTo>
                      <a:pt x="1725430" y="0"/>
                    </a:lnTo>
                    <a:cubicBezTo>
                      <a:pt x="1756880" y="0"/>
                      <a:pt x="1782376" y="25496"/>
                      <a:pt x="1782376" y="56946"/>
                    </a:cubicBezTo>
                    <a:lnTo>
                      <a:pt x="1782376" y="512514"/>
                    </a:lnTo>
                    <a:cubicBezTo>
                      <a:pt x="1782376" y="543964"/>
                      <a:pt x="1756880" y="569460"/>
                      <a:pt x="1725430" y="569460"/>
                    </a:cubicBezTo>
                    <a:lnTo>
                      <a:pt x="56946" y="569460"/>
                    </a:lnTo>
                    <a:cubicBezTo>
                      <a:pt x="25496" y="569460"/>
                      <a:pt x="0" y="543964"/>
                      <a:pt x="0" y="512514"/>
                    </a:cubicBezTo>
                    <a:lnTo>
                      <a:pt x="0" y="56946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spcFirstLastPara="0" vert="horz" wrap="square" lIns="70019" tIns="70019" rIns="70019" bIns="700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Pinocchio</a:t>
                </a:r>
                <a:endParaRPr lang="en-US" sz="1400" kern="1200" dirty="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126197" y="5724409"/>
                <a:ext cx="872858" cy="313426"/>
              </a:xfrm>
              <a:custGeom>
                <a:avLst/>
                <a:gdLst>
                  <a:gd name="connsiteX0" fmla="*/ 0 w 872858"/>
                  <a:gd name="connsiteY0" fmla="*/ 56946 h 569460"/>
                  <a:gd name="connsiteX1" fmla="*/ 56946 w 872858"/>
                  <a:gd name="connsiteY1" fmla="*/ 0 h 569460"/>
                  <a:gd name="connsiteX2" fmla="*/ 815912 w 872858"/>
                  <a:gd name="connsiteY2" fmla="*/ 0 h 569460"/>
                  <a:gd name="connsiteX3" fmla="*/ 872858 w 872858"/>
                  <a:gd name="connsiteY3" fmla="*/ 56946 h 569460"/>
                  <a:gd name="connsiteX4" fmla="*/ 872858 w 872858"/>
                  <a:gd name="connsiteY4" fmla="*/ 512514 h 569460"/>
                  <a:gd name="connsiteX5" fmla="*/ 815912 w 872858"/>
                  <a:gd name="connsiteY5" fmla="*/ 569460 h 569460"/>
                  <a:gd name="connsiteX6" fmla="*/ 56946 w 872858"/>
                  <a:gd name="connsiteY6" fmla="*/ 569460 h 569460"/>
                  <a:gd name="connsiteX7" fmla="*/ 0 w 872858"/>
                  <a:gd name="connsiteY7" fmla="*/ 512514 h 569460"/>
                  <a:gd name="connsiteX8" fmla="*/ 0 w 872858"/>
                  <a:gd name="connsiteY8" fmla="*/ 56946 h 5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858" h="569460">
                    <a:moveTo>
                      <a:pt x="0" y="56946"/>
                    </a:moveTo>
                    <a:cubicBezTo>
                      <a:pt x="0" y="25496"/>
                      <a:pt x="25496" y="0"/>
                      <a:pt x="56946" y="0"/>
                    </a:cubicBezTo>
                    <a:lnTo>
                      <a:pt x="815912" y="0"/>
                    </a:lnTo>
                    <a:cubicBezTo>
                      <a:pt x="847362" y="0"/>
                      <a:pt x="872858" y="25496"/>
                      <a:pt x="872858" y="56946"/>
                    </a:cubicBezTo>
                    <a:lnTo>
                      <a:pt x="872858" y="512514"/>
                    </a:lnTo>
                    <a:cubicBezTo>
                      <a:pt x="872858" y="543964"/>
                      <a:pt x="847362" y="569460"/>
                      <a:pt x="815912" y="569460"/>
                    </a:cubicBezTo>
                    <a:lnTo>
                      <a:pt x="56946" y="569460"/>
                    </a:lnTo>
                    <a:cubicBezTo>
                      <a:pt x="25496" y="569460"/>
                      <a:pt x="0" y="543964"/>
                      <a:pt x="0" y="512514"/>
                    </a:cubicBezTo>
                    <a:lnTo>
                      <a:pt x="0" y="56946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spcFirstLastPara="0" vert="horz" wrap="square" lIns="70019" tIns="70019" rIns="70019" bIns="700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ZQL</a:t>
                </a:r>
                <a:endParaRPr lang="en-US" sz="1400" kern="1200" dirty="0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4003960" y="5724409"/>
                <a:ext cx="872858" cy="313426"/>
              </a:xfrm>
              <a:custGeom>
                <a:avLst/>
                <a:gdLst>
                  <a:gd name="connsiteX0" fmla="*/ 0 w 872858"/>
                  <a:gd name="connsiteY0" fmla="*/ 56946 h 569460"/>
                  <a:gd name="connsiteX1" fmla="*/ 56946 w 872858"/>
                  <a:gd name="connsiteY1" fmla="*/ 0 h 569460"/>
                  <a:gd name="connsiteX2" fmla="*/ 815912 w 872858"/>
                  <a:gd name="connsiteY2" fmla="*/ 0 h 569460"/>
                  <a:gd name="connsiteX3" fmla="*/ 872858 w 872858"/>
                  <a:gd name="connsiteY3" fmla="*/ 56946 h 569460"/>
                  <a:gd name="connsiteX4" fmla="*/ 872858 w 872858"/>
                  <a:gd name="connsiteY4" fmla="*/ 512514 h 569460"/>
                  <a:gd name="connsiteX5" fmla="*/ 815912 w 872858"/>
                  <a:gd name="connsiteY5" fmla="*/ 569460 h 569460"/>
                  <a:gd name="connsiteX6" fmla="*/ 56946 w 872858"/>
                  <a:gd name="connsiteY6" fmla="*/ 569460 h 569460"/>
                  <a:gd name="connsiteX7" fmla="*/ 0 w 872858"/>
                  <a:gd name="connsiteY7" fmla="*/ 512514 h 569460"/>
                  <a:gd name="connsiteX8" fmla="*/ 0 w 872858"/>
                  <a:gd name="connsiteY8" fmla="*/ 56946 h 5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858" h="569460">
                    <a:moveTo>
                      <a:pt x="0" y="56946"/>
                    </a:moveTo>
                    <a:cubicBezTo>
                      <a:pt x="0" y="25496"/>
                      <a:pt x="25496" y="0"/>
                      <a:pt x="56946" y="0"/>
                    </a:cubicBezTo>
                    <a:lnTo>
                      <a:pt x="815912" y="0"/>
                    </a:lnTo>
                    <a:cubicBezTo>
                      <a:pt x="847362" y="0"/>
                      <a:pt x="872858" y="25496"/>
                      <a:pt x="872858" y="56946"/>
                    </a:cubicBezTo>
                    <a:lnTo>
                      <a:pt x="872858" y="512514"/>
                    </a:lnTo>
                    <a:cubicBezTo>
                      <a:pt x="872858" y="543964"/>
                      <a:pt x="847362" y="569460"/>
                      <a:pt x="815912" y="569460"/>
                    </a:cubicBezTo>
                    <a:lnTo>
                      <a:pt x="56946" y="569460"/>
                    </a:lnTo>
                    <a:cubicBezTo>
                      <a:pt x="25496" y="569460"/>
                      <a:pt x="0" y="543964"/>
                      <a:pt x="0" y="512514"/>
                    </a:cubicBezTo>
                    <a:lnTo>
                      <a:pt x="0" y="56946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spcFirstLastPara="0" vert="horz" wrap="square" lIns="70019" tIns="70019" rIns="70019" bIns="700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ZQL</a:t>
                </a:r>
                <a:endParaRPr lang="en-US" sz="1400" kern="1200" dirty="0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876818" y="5724409"/>
                <a:ext cx="1782376" cy="313426"/>
              </a:xfrm>
              <a:custGeom>
                <a:avLst/>
                <a:gdLst>
                  <a:gd name="connsiteX0" fmla="*/ 0 w 1782376"/>
                  <a:gd name="connsiteY0" fmla="*/ 56946 h 569460"/>
                  <a:gd name="connsiteX1" fmla="*/ 56946 w 1782376"/>
                  <a:gd name="connsiteY1" fmla="*/ 0 h 569460"/>
                  <a:gd name="connsiteX2" fmla="*/ 1725430 w 1782376"/>
                  <a:gd name="connsiteY2" fmla="*/ 0 h 569460"/>
                  <a:gd name="connsiteX3" fmla="*/ 1782376 w 1782376"/>
                  <a:gd name="connsiteY3" fmla="*/ 56946 h 569460"/>
                  <a:gd name="connsiteX4" fmla="*/ 1782376 w 1782376"/>
                  <a:gd name="connsiteY4" fmla="*/ 512514 h 569460"/>
                  <a:gd name="connsiteX5" fmla="*/ 1725430 w 1782376"/>
                  <a:gd name="connsiteY5" fmla="*/ 569460 h 569460"/>
                  <a:gd name="connsiteX6" fmla="*/ 56946 w 1782376"/>
                  <a:gd name="connsiteY6" fmla="*/ 569460 h 569460"/>
                  <a:gd name="connsiteX7" fmla="*/ 0 w 1782376"/>
                  <a:gd name="connsiteY7" fmla="*/ 512514 h 569460"/>
                  <a:gd name="connsiteX8" fmla="*/ 0 w 1782376"/>
                  <a:gd name="connsiteY8" fmla="*/ 56946 h 5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2376" h="569460">
                    <a:moveTo>
                      <a:pt x="0" y="56946"/>
                    </a:moveTo>
                    <a:cubicBezTo>
                      <a:pt x="0" y="25496"/>
                      <a:pt x="25496" y="0"/>
                      <a:pt x="56946" y="0"/>
                    </a:cubicBezTo>
                    <a:lnTo>
                      <a:pt x="1725430" y="0"/>
                    </a:lnTo>
                    <a:cubicBezTo>
                      <a:pt x="1756880" y="0"/>
                      <a:pt x="1782376" y="25496"/>
                      <a:pt x="1782376" y="56946"/>
                    </a:cubicBezTo>
                    <a:lnTo>
                      <a:pt x="1782376" y="512514"/>
                    </a:lnTo>
                    <a:cubicBezTo>
                      <a:pt x="1782376" y="543964"/>
                      <a:pt x="1756880" y="569460"/>
                      <a:pt x="1725430" y="569460"/>
                    </a:cubicBezTo>
                    <a:lnTo>
                      <a:pt x="56946" y="569460"/>
                    </a:lnTo>
                    <a:cubicBezTo>
                      <a:pt x="25496" y="569460"/>
                      <a:pt x="0" y="543964"/>
                      <a:pt x="0" y="512514"/>
                    </a:cubicBezTo>
                    <a:lnTo>
                      <a:pt x="0" y="56946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spcFirstLastPara="0" vert="horz" wrap="square" lIns="70019" tIns="70019" rIns="70019" bIns="700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Pinocchio</a:t>
                </a:r>
                <a:endParaRPr lang="en-US" sz="1400" kern="1200" dirty="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659194" y="5724409"/>
                <a:ext cx="872858" cy="313426"/>
              </a:xfrm>
              <a:custGeom>
                <a:avLst/>
                <a:gdLst>
                  <a:gd name="connsiteX0" fmla="*/ 0 w 872858"/>
                  <a:gd name="connsiteY0" fmla="*/ 56946 h 569460"/>
                  <a:gd name="connsiteX1" fmla="*/ 56946 w 872858"/>
                  <a:gd name="connsiteY1" fmla="*/ 0 h 569460"/>
                  <a:gd name="connsiteX2" fmla="*/ 815912 w 872858"/>
                  <a:gd name="connsiteY2" fmla="*/ 0 h 569460"/>
                  <a:gd name="connsiteX3" fmla="*/ 872858 w 872858"/>
                  <a:gd name="connsiteY3" fmla="*/ 56946 h 569460"/>
                  <a:gd name="connsiteX4" fmla="*/ 872858 w 872858"/>
                  <a:gd name="connsiteY4" fmla="*/ 512514 h 569460"/>
                  <a:gd name="connsiteX5" fmla="*/ 815912 w 872858"/>
                  <a:gd name="connsiteY5" fmla="*/ 569460 h 569460"/>
                  <a:gd name="connsiteX6" fmla="*/ 56946 w 872858"/>
                  <a:gd name="connsiteY6" fmla="*/ 569460 h 569460"/>
                  <a:gd name="connsiteX7" fmla="*/ 0 w 872858"/>
                  <a:gd name="connsiteY7" fmla="*/ 512514 h 569460"/>
                  <a:gd name="connsiteX8" fmla="*/ 0 w 872858"/>
                  <a:gd name="connsiteY8" fmla="*/ 56946 h 5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858" h="569460">
                    <a:moveTo>
                      <a:pt x="0" y="56946"/>
                    </a:moveTo>
                    <a:cubicBezTo>
                      <a:pt x="0" y="25496"/>
                      <a:pt x="25496" y="0"/>
                      <a:pt x="56946" y="0"/>
                    </a:cubicBezTo>
                    <a:lnTo>
                      <a:pt x="815912" y="0"/>
                    </a:lnTo>
                    <a:cubicBezTo>
                      <a:pt x="847362" y="0"/>
                      <a:pt x="872858" y="25496"/>
                      <a:pt x="872858" y="56946"/>
                    </a:cubicBezTo>
                    <a:lnTo>
                      <a:pt x="872858" y="512514"/>
                    </a:lnTo>
                    <a:cubicBezTo>
                      <a:pt x="872858" y="543964"/>
                      <a:pt x="847362" y="569460"/>
                      <a:pt x="815912" y="569460"/>
                    </a:cubicBezTo>
                    <a:lnTo>
                      <a:pt x="56946" y="569460"/>
                    </a:lnTo>
                    <a:cubicBezTo>
                      <a:pt x="25496" y="569460"/>
                      <a:pt x="0" y="543964"/>
                      <a:pt x="0" y="512514"/>
                    </a:cubicBezTo>
                    <a:lnTo>
                      <a:pt x="0" y="56946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spcFirstLastPara="0" vert="horz" wrap="square" lIns="70019" tIns="70019" rIns="70019" bIns="70019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ZQL</a:t>
                </a:r>
                <a:endParaRPr lang="en-US" sz="14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758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8" y="2037502"/>
            <a:ext cx="843611" cy="693108"/>
          </a:xfrm>
          <a:prstGeom prst="rect">
            <a:avLst/>
          </a:prstGeom>
        </p:spPr>
      </p:pic>
      <p:pic>
        <p:nvPicPr>
          <p:cNvPr id="12" name="Picture 11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20" y="3749672"/>
            <a:ext cx="843611" cy="693108"/>
          </a:xfrm>
          <a:prstGeom prst="rect">
            <a:avLst/>
          </a:prstGeom>
        </p:spPr>
      </p:pic>
      <p:pic>
        <p:nvPicPr>
          <p:cNvPr id="13" name="Picture 12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58" y="5339045"/>
            <a:ext cx="843611" cy="693108"/>
          </a:xfrm>
          <a:prstGeom prst="rect">
            <a:avLst/>
          </a:prstGeom>
        </p:spPr>
      </p:pic>
      <p:pic>
        <p:nvPicPr>
          <p:cNvPr id="14" name="Picture 13" descr="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39" y="3110483"/>
            <a:ext cx="1840732" cy="1962788"/>
          </a:xfrm>
          <a:prstGeom prst="rect">
            <a:avLst/>
          </a:prstGeom>
        </p:spPr>
      </p:pic>
      <p:cxnSp>
        <p:nvCxnSpPr>
          <p:cNvPr id="17" name="Curved Connector 16"/>
          <p:cNvCxnSpPr>
            <a:stCxn id="14" idx="0"/>
            <a:endCxn id="11" idx="0"/>
          </p:cNvCxnSpPr>
          <p:nvPr/>
        </p:nvCxnSpPr>
        <p:spPr>
          <a:xfrm rot="16200000" flipV="1">
            <a:off x="6111040" y="1322217"/>
            <a:ext cx="1072981" cy="2503551"/>
          </a:xfrm>
          <a:prstGeom prst="curvedConnector3">
            <a:avLst>
              <a:gd name="adj1" fmla="val 121305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4" idx="2"/>
            <a:endCxn id="13" idx="2"/>
          </p:cNvCxnSpPr>
          <p:nvPr/>
        </p:nvCxnSpPr>
        <p:spPr>
          <a:xfrm rot="5400000">
            <a:off x="6179594" y="4312442"/>
            <a:ext cx="958882" cy="2480541"/>
          </a:xfrm>
          <a:prstGeom prst="curvedConnector3">
            <a:avLst>
              <a:gd name="adj1" fmla="val 123840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30640" y="5861466"/>
            <a:ext cx="150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Traffic Information</a:t>
            </a:r>
            <a:endParaRPr lang="en-US" sz="1400" dirty="0"/>
          </a:p>
        </p:txBody>
      </p:sp>
      <p:cxnSp>
        <p:nvCxnSpPr>
          <p:cNvPr id="25" name="Curved Connector 24"/>
          <p:cNvCxnSpPr>
            <a:stCxn id="11" idx="1"/>
            <a:endCxn id="12" idx="0"/>
          </p:cNvCxnSpPr>
          <p:nvPr/>
        </p:nvCxnSpPr>
        <p:spPr>
          <a:xfrm rot="10800000" flipV="1">
            <a:off x="4016426" y="2384056"/>
            <a:ext cx="957522" cy="1365616"/>
          </a:xfrm>
          <a:prstGeom prst="curvedConnector2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3" idx="1"/>
            <a:endCxn id="12" idx="2"/>
          </p:cNvCxnSpPr>
          <p:nvPr/>
        </p:nvCxnSpPr>
        <p:spPr>
          <a:xfrm rot="10800000">
            <a:off x="4016427" y="4442780"/>
            <a:ext cx="980532" cy="1242819"/>
          </a:xfrm>
          <a:prstGeom prst="curvedConnector2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  <a:endCxn id="11" idx="2"/>
          </p:cNvCxnSpPr>
          <p:nvPr/>
        </p:nvCxnSpPr>
        <p:spPr>
          <a:xfrm flipH="1" flipV="1">
            <a:off x="5395754" y="2730610"/>
            <a:ext cx="23010" cy="2608436"/>
          </a:xfrm>
          <a:prstGeom prst="straightConnector1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Notched Right Arrow 35"/>
          <p:cNvSpPr/>
          <p:nvPr/>
        </p:nvSpPr>
        <p:spPr>
          <a:xfrm>
            <a:off x="4685645" y="3749672"/>
            <a:ext cx="591235" cy="27183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otched Right Arrow 36"/>
          <p:cNvSpPr/>
          <p:nvPr/>
        </p:nvSpPr>
        <p:spPr>
          <a:xfrm>
            <a:off x="6387704" y="3749673"/>
            <a:ext cx="591235" cy="27183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5495786" y="3333444"/>
            <a:ext cx="1132717" cy="1126657"/>
            <a:chOff x="2749521" y="2361126"/>
            <a:chExt cx="1471279" cy="1463407"/>
          </a:xfrm>
        </p:grpSpPr>
        <p:pic>
          <p:nvPicPr>
            <p:cNvPr id="38" name="Picture 37" descr="barchar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969" y="3040734"/>
              <a:ext cx="904382" cy="78379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749521" y="2361126"/>
              <a:ext cx="1471279" cy="67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Aggregate Traffic Data</a:t>
              </a:r>
              <a:endParaRPr lang="en-US" sz="14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24</a:t>
            </a:fld>
            <a:endParaRPr lang="en-US"/>
          </a:p>
        </p:txBody>
      </p:sp>
      <p:pic>
        <p:nvPicPr>
          <p:cNvPr id="24" name="Picture 23" descr="id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2633" b="32986"/>
          <a:stretch/>
        </p:blipFill>
        <p:spPr>
          <a:xfrm>
            <a:off x="305352" y="481632"/>
            <a:ext cx="3621890" cy="19024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>
            <a:spLocks noChangeAspect="1"/>
          </p:cNvSpPr>
          <p:nvPr/>
        </p:nvSpPr>
        <p:spPr>
          <a:xfrm>
            <a:off x="979683" y="517369"/>
            <a:ext cx="2261484" cy="657819"/>
          </a:xfrm>
          <a:custGeom>
            <a:avLst/>
            <a:gdLst/>
            <a:ahLst/>
            <a:cxnLst/>
            <a:rect l="l" t="t" r="r" b="b"/>
            <a:pathLst>
              <a:path w="3621024" h="979024">
                <a:moveTo>
                  <a:pt x="0" y="0"/>
                </a:moveTo>
                <a:lnTo>
                  <a:pt x="3621024" y="0"/>
                </a:lnTo>
                <a:lnTo>
                  <a:pt x="3621024" y="892222"/>
                </a:lnTo>
                <a:lnTo>
                  <a:pt x="3603335" y="890326"/>
                </a:lnTo>
                <a:cubicBezTo>
                  <a:pt x="3589867" y="889236"/>
                  <a:pt x="3574710" y="888674"/>
                  <a:pt x="3545352" y="887308"/>
                </a:cubicBezTo>
                <a:lnTo>
                  <a:pt x="3421116" y="882707"/>
                </a:lnTo>
                <a:cubicBezTo>
                  <a:pt x="3407312" y="884241"/>
                  <a:pt x="3393404" y="885025"/>
                  <a:pt x="3379704" y="887308"/>
                </a:cubicBezTo>
                <a:cubicBezTo>
                  <a:pt x="3374920" y="888105"/>
                  <a:pt x="3370564" y="890577"/>
                  <a:pt x="3365900" y="891910"/>
                </a:cubicBezTo>
                <a:cubicBezTo>
                  <a:pt x="3359820" y="893647"/>
                  <a:pt x="3353575" y="894774"/>
                  <a:pt x="3347495" y="896511"/>
                </a:cubicBezTo>
                <a:cubicBezTo>
                  <a:pt x="3332167" y="900891"/>
                  <a:pt x="3332561" y="902835"/>
                  <a:pt x="3315285" y="905714"/>
                </a:cubicBezTo>
                <a:cubicBezTo>
                  <a:pt x="3303088" y="907747"/>
                  <a:pt x="3290566" y="907725"/>
                  <a:pt x="3278475" y="910316"/>
                </a:cubicBezTo>
                <a:cubicBezTo>
                  <a:pt x="3268990" y="912349"/>
                  <a:pt x="3259874" y="915916"/>
                  <a:pt x="3250867" y="919519"/>
                </a:cubicBezTo>
                <a:cubicBezTo>
                  <a:pt x="3244503" y="922065"/>
                  <a:pt x="3227387" y="932794"/>
                  <a:pt x="3218657" y="933323"/>
                </a:cubicBezTo>
                <a:cubicBezTo>
                  <a:pt x="3172702" y="936108"/>
                  <a:pt x="3126630" y="936391"/>
                  <a:pt x="3080617" y="937925"/>
                </a:cubicBezTo>
                <a:lnTo>
                  <a:pt x="3011597" y="933323"/>
                </a:lnTo>
                <a:cubicBezTo>
                  <a:pt x="2970965" y="930614"/>
                  <a:pt x="2986447" y="925178"/>
                  <a:pt x="2960983" y="919519"/>
                </a:cubicBezTo>
                <a:cubicBezTo>
                  <a:pt x="2951876" y="917495"/>
                  <a:pt x="2942482" y="916941"/>
                  <a:pt x="2933375" y="914917"/>
                </a:cubicBezTo>
                <a:cubicBezTo>
                  <a:pt x="2928640" y="913865"/>
                  <a:pt x="2924235" y="911648"/>
                  <a:pt x="2919571" y="910316"/>
                </a:cubicBezTo>
                <a:cubicBezTo>
                  <a:pt x="2913490" y="908579"/>
                  <a:pt x="2907246" y="907451"/>
                  <a:pt x="2901165" y="905714"/>
                </a:cubicBezTo>
                <a:cubicBezTo>
                  <a:pt x="2874178" y="898003"/>
                  <a:pt x="2900445" y="905355"/>
                  <a:pt x="2873557" y="891910"/>
                </a:cubicBezTo>
                <a:cubicBezTo>
                  <a:pt x="2869219" y="889741"/>
                  <a:pt x="2864354" y="888842"/>
                  <a:pt x="2859753" y="887308"/>
                </a:cubicBezTo>
                <a:cubicBezTo>
                  <a:pt x="2815274" y="885774"/>
                  <a:pt x="2770739" y="885399"/>
                  <a:pt x="2726315" y="882707"/>
                </a:cubicBezTo>
                <a:cubicBezTo>
                  <a:pt x="2720002" y="882324"/>
                  <a:pt x="2714216" y="878567"/>
                  <a:pt x="2707909" y="878105"/>
                </a:cubicBezTo>
                <a:lnTo>
                  <a:pt x="2537660" y="868902"/>
                </a:lnTo>
                <a:lnTo>
                  <a:pt x="2519255" y="887308"/>
                </a:lnTo>
                <a:cubicBezTo>
                  <a:pt x="2515345" y="891219"/>
                  <a:pt x="2510052" y="893443"/>
                  <a:pt x="2505451" y="896511"/>
                </a:cubicBezTo>
                <a:cubicBezTo>
                  <a:pt x="2496248" y="902646"/>
                  <a:pt x="2487511" y="909545"/>
                  <a:pt x="2477843" y="914917"/>
                </a:cubicBezTo>
                <a:cubicBezTo>
                  <a:pt x="2473603" y="917273"/>
                  <a:pt x="2468640" y="917985"/>
                  <a:pt x="2464039" y="919519"/>
                </a:cubicBezTo>
                <a:cubicBezTo>
                  <a:pt x="2454836" y="921053"/>
                  <a:pt x="2445432" y="921665"/>
                  <a:pt x="2436431" y="924120"/>
                </a:cubicBezTo>
                <a:cubicBezTo>
                  <a:pt x="2428462" y="926293"/>
                  <a:pt x="2421633" y="932411"/>
                  <a:pt x="2413424" y="933323"/>
                </a:cubicBezTo>
                <a:lnTo>
                  <a:pt x="2187959" y="942527"/>
                </a:lnTo>
                <a:lnTo>
                  <a:pt x="2174155" y="937925"/>
                </a:lnTo>
                <a:lnTo>
                  <a:pt x="2132743" y="924120"/>
                </a:lnTo>
                <a:cubicBezTo>
                  <a:pt x="2123540" y="921052"/>
                  <a:pt x="2113999" y="918857"/>
                  <a:pt x="2105135" y="914917"/>
                </a:cubicBezTo>
                <a:cubicBezTo>
                  <a:pt x="2100081" y="912671"/>
                  <a:pt x="2096794" y="906576"/>
                  <a:pt x="2091331" y="905714"/>
                </a:cubicBezTo>
                <a:cubicBezTo>
                  <a:pt x="2067043" y="901879"/>
                  <a:pt x="2042250" y="902647"/>
                  <a:pt x="2017709" y="901113"/>
                </a:cubicBezTo>
                <a:cubicBezTo>
                  <a:pt x="2013108" y="902647"/>
                  <a:pt x="2008569" y="904381"/>
                  <a:pt x="2003905" y="905714"/>
                </a:cubicBezTo>
                <a:cubicBezTo>
                  <a:pt x="1992241" y="909047"/>
                  <a:pt x="1982720" y="910192"/>
                  <a:pt x="1971696" y="914917"/>
                </a:cubicBezTo>
                <a:cubicBezTo>
                  <a:pt x="1965391" y="917619"/>
                  <a:pt x="1959426" y="921052"/>
                  <a:pt x="1953291" y="924120"/>
                </a:cubicBezTo>
                <a:cubicBezTo>
                  <a:pt x="1942554" y="925654"/>
                  <a:pt x="1931716" y="926595"/>
                  <a:pt x="1921081" y="928722"/>
                </a:cubicBezTo>
                <a:cubicBezTo>
                  <a:pt x="1916325" y="929673"/>
                  <a:pt x="1911941" y="931990"/>
                  <a:pt x="1907277" y="933323"/>
                </a:cubicBezTo>
                <a:cubicBezTo>
                  <a:pt x="1866860" y="944871"/>
                  <a:pt x="1908145" y="931500"/>
                  <a:pt x="1875068" y="942527"/>
                </a:cubicBezTo>
                <a:cubicBezTo>
                  <a:pt x="1839791" y="944061"/>
                  <a:pt x="1804443" y="944420"/>
                  <a:pt x="1769237" y="947128"/>
                </a:cubicBezTo>
                <a:cubicBezTo>
                  <a:pt x="1753485" y="948340"/>
                  <a:pt x="1755708" y="954899"/>
                  <a:pt x="1741629" y="960933"/>
                </a:cubicBezTo>
                <a:cubicBezTo>
                  <a:pt x="1735817" y="963424"/>
                  <a:pt x="1729516" y="964905"/>
                  <a:pt x="1723224" y="965534"/>
                </a:cubicBezTo>
                <a:cubicBezTo>
                  <a:pt x="1698758" y="967981"/>
                  <a:pt x="1674143" y="968602"/>
                  <a:pt x="1649603" y="970136"/>
                </a:cubicBezTo>
                <a:cubicBezTo>
                  <a:pt x="1645002" y="968602"/>
                  <a:pt x="1640463" y="966866"/>
                  <a:pt x="1635799" y="965534"/>
                </a:cubicBezTo>
                <a:cubicBezTo>
                  <a:pt x="1629718" y="963797"/>
                  <a:pt x="1623206" y="963424"/>
                  <a:pt x="1617393" y="960933"/>
                </a:cubicBezTo>
                <a:cubicBezTo>
                  <a:pt x="1612310" y="958755"/>
                  <a:pt x="1608535" y="954203"/>
                  <a:pt x="1603589" y="951730"/>
                </a:cubicBezTo>
                <a:cubicBezTo>
                  <a:pt x="1599251" y="949561"/>
                  <a:pt x="1594123" y="949297"/>
                  <a:pt x="1589785" y="947128"/>
                </a:cubicBezTo>
                <a:cubicBezTo>
                  <a:pt x="1580544" y="942507"/>
                  <a:pt x="1568189" y="929996"/>
                  <a:pt x="1557576" y="928722"/>
                </a:cubicBezTo>
                <a:cubicBezTo>
                  <a:pt x="1525560" y="924880"/>
                  <a:pt x="1493157" y="925654"/>
                  <a:pt x="1460948" y="924120"/>
                </a:cubicBezTo>
                <a:cubicBezTo>
                  <a:pt x="1452204" y="925869"/>
                  <a:pt x="1433566" y="928608"/>
                  <a:pt x="1424137" y="933323"/>
                </a:cubicBezTo>
                <a:cubicBezTo>
                  <a:pt x="1419191" y="935796"/>
                  <a:pt x="1414934" y="939459"/>
                  <a:pt x="1410333" y="942527"/>
                </a:cubicBezTo>
                <a:cubicBezTo>
                  <a:pt x="1394995" y="944061"/>
                  <a:pt x="1379734" y="947128"/>
                  <a:pt x="1364320" y="947128"/>
                </a:cubicBezTo>
                <a:cubicBezTo>
                  <a:pt x="1359470" y="947128"/>
                  <a:pt x="1355363" y="942713"/>
                  <a:pt x="1350516" y="942527"/>
                </a:cubicBezTo>
                <a:lnTo>
                  <a:pt x="1125051" y="937925"/>
                </a:lnTo>
                <a:cubicBezTo>
                  <a:pt x="1114314" y="939459"/>
                  <a:pt x="1103476" y="940400"/>
                  <a:pt x="1092841" y="942527"/>
                </a:cubicBezTo>
                <a:cubicBezTo>
                  <a:pt x="1088085" y="943478"/>
                  <a:pt x="1082824" y="944098"/>
                  <a:pt x="1079037" y="947128"/>
                </a:cubicBezTo>
                <a:cubicBezTo>
                  <a:pt x="1074719" y="950583"/>
                  <a:pt x="1075290" y="960024"/>
                  <a:pt x="1069835" y="960933"/>
                </a:cubicBezTo>
                <a:cubicBezTo>
                  <a:pt x="1036516" y="966486"/>
                  <a:pt x="1002348" y="964000"/>
                  <a:pt x="968605" y="965534"/>
                </a:cubicBezTo>
                <a:cubicBezTo>
                  <a:pt x="968605" y="965534"/>
                  <a:pt x="931954" y="955639"/>
                  <a:pt x="913389" y="951730"/>
                </a:cubicBezTo>
                <a:cubicBezTo>
                  <a:pt x="902776" y="949496"/>
                  <a:pt x="891815" y="949255"/>
                  <a:pt x="881180" y="947128"/>
                </a:cubicBezTo>
                <a:cubicBezTo>
                  <a:pt x="876424" y="946177"/>
                  <a:pt x="872040" y="943860"/>
                  <a:pt x="867376" y="942527"/>
                </a:cubicBezTo>
                <a:cubicBezTo>
                  <a:pt x="826959" y="930979"/>
                  <a:pt x="868244" y="944350"/>
                  <a:pt x="835167" y="933323"/>
                </a:cubicBezTo>
                <a:cubicBezTo>
                  <a:pt x="825619" y="931732"/>
                  <a:pt x="800139" y="928240"/>
                  <a:pt x="789153" y="924120"/>
                </a:cubicBezTo>
                <a:cubicBezTo>
                  <a:pt x="782731" y="921711"/>
                  <a:pt x="776883" y="917985"/>
                  <a:pt x="770748" y="914917"/>
                </a:cubicBezTo>
                <a:cubicBezTo>
                  <a:pt x="764613" y="913383"/>
                  <a:pt x="758516" y="911688"/>
                  <a:pt x="752343" y="910316"/>
                </a:cubicBezTo>
                <a:cubicBezTo>
                  <a:pt x="744708" y="908619"/>
                  <a:pt x="736923" y="907611"/>
                  <a:pt x="729336" y="905714"/>
                </a:cubicBezTo>
                <a:cubicBezTo>
                  <a:pt x="724631" y="904538"/>
                  <a:pt x="720380" y="901262"/>
                  <a:pt x="715532" y="901113"/>
                </a:cubicBezTo>
                <a:lnTo>
                  <a:pt x="430249" y="896511"/>
                </a:lnTo>
                <a:cubicBezTo>
                  <a:pt x="410310" y="898045"/>
                  <a:pt x="390126" y="897637"/>
                  <a:pt x="370432" y="901113"/>
                </a:cubicBezTo>
                <a:cubicBezTo>
                  <a:pt x="363677" y="902305"/>
                  <a:pt x="358162" y="907248"/>
                  <a:pt x="352027" y="910316"/>
                </a:cubicBezTo>
                <a:cubicBezTo>
                  <a:pt x="324403" y="924129"/>
                  <a:pt x="352059" y="901094"/>
                  <a:pt x="310615" y="924120"/>
                </a:cubicBezTo>
                <a:cubicBezTo>
                  <a:pt x="304926" y="927280"/>
                  <a:pt x="301412" y="933323"/>
                  <a:pt x="296811" y="937925"/>
                </a:cubicBezTo>
                <a:cubicBezTo>
                  <a:pt x="290676" y="939459"/>
                  <a:pt x="284062" y="939699"/>
                  <a:pt x="278405" y="942527"/>
                </a:cubicBezTo>
                <a:cubicBezTo>
                  <a:pt x="271546" y="945957"/>
                  <a:pt x="266240" y="951874"/>
                  <a:pt x="260000" y="956331"/>
                </a:cubicBezTo>
                <a:cubicBezTo>
                  <a:pt x="255500" y="959545"/>
                  <a:pt x="250797" y="962466"/>
                  <a:pt x="246196" y="965534"/>
                </a:cubicBezTo>
                <a:cubicBezTo>
                  <a:pt x="238125" y="970915"/>
                  <a:pt x="227791" y="971669"/>
                  <a:pt x="218588" y="974737"/>
                </a:cubicBezTo>
                <a:lnTo>
                  <a:pt x="0" y="979024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977078" y="1206298"/>
            <a:ext cx="2264089" cy="1177758"/>
          </a:xfrm>
          <a:custGeom>
            <a:avLst/>
            <a:gdLst/>
            <a:ahLst/>
            <a:cxnLst/>
            <a:rect l="l" t="t" r="r" b="b"/>
            <a:pathLst>
              <a:path w="3621024" h="1199487">
                <a:moveTo>
                  <a:pt x="0" y="0"/>
                </a:moveTo>
                <a:lnTo>
                  <a:pt x="9597" y="1919"/>
                </a:lnTo>
                <a:cubicBezTo>
                  <a:pt x="87785" y="4712"/>
                  <a:pt x="166042" y="4987"/>
                  <a:pt x="244265" y="6521"/>
                </a:cubicBezTo>
                <a:cubicBezTo>
                  <a:pt x="253468" y="9589"/>
                  <a:pt x="263802" y="10343"/>
                  <a:pt x="271873" y="15724"/>
                </a:cubicBezTo>
                <a:cubicBezTo>
                  <a:pt x="276474" y="18792"/>
                  <a:pt x="281177" y="21713"/>
                  <a:pt x="285677" y="24927"/>
                </a:cubicBezTo>
                <a:cubicBezTo>
                  <a:pt x="291917" y="29384"/>
                  <a:pt x="297223" y="35301"/>
                  <a:pt x="304082" y="38731"/>
                </a:cubicBezTo>
                <a:cubicBezTo>
                  <a:pt x="309739" y="41559"/>
                  <a:pt x="316353" y="41799"/>
                  <a:pt x="322488" y="43333"/>
                </a:cubicBezTo>
                <a:cubicBezTo>
                  <a:pt x="327089" y="47935"/>
                  <a:pt x="330603" y="53978"/>
                  <a:pt x="336292" y="57138"/>
                </a:cubicBezTo>
                <a:cubicBezTo>
                  <a:pt x="377736" y="80164"/>
                  <a:pt x="350080" y="57129"/>
                  <a:pt x="377704" y="70942"/>
                </a:cubicBezTo>
                <a:cubicBezTo>
                  <a:pt x="383839" y="74010"/>
                  <a:pt x="389354" y="78953"/>
                  <a:pt x="396109" y="80145"/>
                </a:cubicBezTo>
                <a:cubicBezTo>
                  <a:pt x="415803" y="83621"/>
                  <a:pt x="435987" y="83213"/>
                  <a:pt x="455926" y="84747"/>
                </a:cubicBezTo>
                <a:lnTo>
                  <a:pt x="741209" y="80145"/>
                </a:lnTo>
                <a:cubicBezTo>
                  <a:pt x="746057" y="79996"/>
                  <a:pt x="750308" y="76720"/>
                  <a:pt x="755013" y="75544"/>
                </a:cubicBezTo>
                <a:cubicBezTo>
                  <a:pt x="762600" y="73647"/>
                  <a:pt x="770385" y="72639"/>
                  <a:pt x="778020" y="70942"/>
                </a:cubicBezTo>
                <a:cubicBezTo>
                  <a:pt x="784193" y="69570"/>
                  <a:pt x="790290" y="67875"/>
                  <a:pt x="796425" y="66341"/>
                </a:cubicBezTo>
                <a:cubicBezTo>
                  <a:pt x="802560" y="63273"/>
                  <a:pt x="808408" y="59547"/>
                  <a:pt x="814830" y="57138"/>
                </a:cubicBezTo>
                <a:cubicBezTo>
                  <a:pt x="825816" y="53018"/>
                  <a:pt x="851296" y="49526"/>
                  <a:pt x="860844" y="47935"/>
                </a:cubicBezTo>
                <a:cubicBezTo>
                  <a:pt x="893921" y="36908"/>
                  <a:pt x="852636" y="50279"/>
                  <a:pt x="893053" y="38731"/>
                </a:cubicBezTo>
                <a:cubicBezTo>
                  <a:pt x="897717" y="37398"/>
                  <a:pt x="902101" y="35081"/>
                  <a:pt x="906857" y="34130"/>
                </a:cubicBezTo>
                <a:cubicBezTo>
                  <a:pt x="917492" y="32003"/>
                  <a:pt x="928453" y="31762"/>
                  <a:pt x="939066" y="29528"/>
                </a:cubicBezTo>
                <a:cubicBezTo>
                  <a:pt x="957631" y="25619"/>
                  <a:pt x="994282" y="15724"/>
                  <a:pt x="994282" y="15724"/>
                </a:cubicBezTo>
                <a:cubicBezTo>
                  <a:pt x="1028025" y="17258"/>
                  <a:pt x="1062193" y="14772"/>
                  <a:pt x="1095512" y="20325"/>
                </a:cubicBezTo>
                <a:cubicBezTo>
                  <a:pt x="1100967" y="21234"/>
                  <a:pt x="1100396" y="30675"/>
                  <a:pt x="1104714" y="34130"/>
                </a:cubicBezTo>
                <a:cubicBezTo>
                  <a:pt x="1108501" y="37160"/>
                  <a:pt x="1113762" y="37780"/>
                  <a:pt x="1118518" y="38731"/>
                </a:cubicBezTo>
                <a:cubicBezTo>
                  <a:pt x="1129153" y="40858"/>
                  <a:pt x="1139991" y="41799"/>
                  <a:pt x="1150728" y="43333"/>
                </a:cubicBezTo>
                <a:lnTo>
                  <a:pt x="1376193" y="38731"/>
                </a:lnTo>
                <a:cubicBezTo>
                  <a:pt x="1381040" y="38545"/>
                  <a:pt x="1385147" y="34130"/>
                  <a:pt x="1389997" y="34130"/>
                </a:cubicBezTo>
                <a:cubicBezTo>
                  <a:pt x="1405411" y="34130"/>
                  <a:pt x="1420672" y="37197"/>
                  <a:pt x="1436010" y="38731"/>
                </a:cubicBezTo>
                <a:cubicBezTo>
                  <a:pt x="1440611" y="41799"/>
                  <a:pt x="1444868" y="45462"/>
                  <a:pt x="1449814" y="47935"/>
                </a:cubicBezTo>
                <a:cubicBezTo>
                  <a:pt x="1459243" y="52650"/>
                  <a:pt x="1477881" y="55389"/>
                  <a:pt x="1486625" y="57138"/>
                </a:cubicBezTo>
                <a:cubicBezTo>
                  <a:pt x="1518834" y="55604"/>
                  <a:pt x="1551237" y="56378"/>
                  <a:pt x="1583253" y="52536"/>
                </a:cubicBezTo>
                <a:cubicBezTo>
                  <a:pt x="1593866" y="51262"/>
                  <a:pt x="1606221" y="38751"/>
                  <a:pt x="1615462" y="34130"/>
                </a:cubicBezTo>
                <a:cubicBezTo>
                  <a:pt x="1619800" y="31961"/>
                  <a:pt x="1624928" y="31697"/>
                  <a:pt x="1629266" y="29528"/>
                </a:cubicBezTo>
                <a:cubicBezTo>
                  <a:pt x="1634212" y="27055"/>
                  <a:pt x="1637987" y="22503"/>
                  <a:pt x="1643070" y="20325"/>
                </a:cubicBezTo>
                <a:cubicBezTo>
                  <a:pt x="1648883" y="17834"/>
                  <a:pt x="1655395" y="17461"/>
                  <a:pt x="1661476" y="15724"/>
                </a:cubicBezTo>
                <a:cubicBezTo>
                  <a:pt x="1666140" y="14392"/>
                  <a:pt x="1670679" y="12656"/>
                  <a:pt x="1675280" y="11122"/>
                </a:cubicBezTo>
                <a:cubicBezTo>
                  <a:pt x="1699820" y="12656"/>
                  <a:pt x="1724435" y="13277"/>
                  <a:pt x="1748901" y="15724"/>
                </a:cubicBezTo>
                <a:cubicBezTo>
                  <a:pt x="1755193" y="16353"/>
                  <a:pt x="1761494" y="17834"/>
                  <a:pt x="1767306" y="20325"/>
                </a:cubicBezTo>
                <a:cubicBezTo>
                  <a:pt x="1781385" y="26359"/>
                  <a:pt x="1779162" y="32918"/>
                  <a:pt x="1794914" y="34130"/>
                </a:cubicBezTo>
                <a:cubicBezTo>
                  <a:pt x="1830120" y="36838"/>
                  <a:pt x="1865468" y="37197"/>
                  <a:pt x="1900745" y="38731"/>
                </a:cubicBezTo>
                <a:cubicBezTo>
                  <a:pt x="1933822" y="49758"/>
                  <a:pt x="1892537" y="36387"/>
                  <a:pt x="1932954" y="47935"/>
                </a:cubicBezTo>
                <a:cubicBezTo>
                  <a:pt x="1937618" y="49268"/>
                  <a:pt x="1942002" y="51585"/>
                  <a:pt x="1946758" y="52536"/>
                </a:cubicBezTo>
                <a:cubicBezTo>
                  <a:pt x="1957393" y="54663"/>
                  <a:pt x="1968231" y="55604"/>
                  <a:pt x="1978968" y="57138"/>
                </a:cubicBezTo>
                <a:cubicBezTo>
                  <a:pt x="1985103" y="60206"/>
                  <a:pt x="1991068" y="63639"/>
                  <a:pt x="1997373" y="66341"/>
                </a:cubicBezTo>
                <a:cubicBezTo>
                  <a:pt x="2008397" y="71066"/>
                  <a:pt x="2017918" y="72211"/>
                  <a:pt x="2029582" y="75544"/>
                </a:cubicBezTo>
                <a:cubicBezTo>
                  <a:pt x="2034246" y="76877"/>
                  <a:pt x="2038785" y="78611"/>
                  <a:pt x="2043386" y="80145"/>
                </a:cubicBezTo>
                <a:cubicBezTo>
                  <a:pt x="2067927" y="78611"/>
                  <a:pt x="2092720" y="79379"/>
                  <a:pt x="2117008" y="75544"/>
                </a:cubicBezTo>
                <a:cubicBezTo>
                  <a:pt x="2122471" y="74682"/>
                  <a:pt x="2125758" y="68587"/>
                  <a:pt x="2130812" y="66341"/>
                </a:cubicBezTo>
                <a:cubicBezTo>
                  <a:pt x="2139676" y="62401"/>
                  <a:pt x="2149217" y="60206"/>
                  <a:pt x="2158420" y="57138"/>
                </a:cubicBezTo>
                <a:lnTo>
                  <a:pt x="2199832" y="43333"/>
                </a:lnTo>
                <a:lnTo>
                  <a:pt x="2213636" y="38731"/>
                </a:lnTo>
                <a:lnTo>
                  <a:pt x="2439101" y="47935"/>
                </a:lnTo>
                <a:cubicBezTo>
                  <a:pt x="2447310" y="48847"/>
                  <a:pt x="2454139" y="54965"/>
                  <a:pt x="2462108" y="57138"/>
                </a:cubicBezTo>
                <a:cubicBezTo>
                  <a:pt x="2471109" y="59593"/>
                  <a:pt x="2480513" y="60205"/>
                  <a:pt x="2489716" y="61739"/>
                </a:cubicBezTo>
                <a:cubicBezTo>
                  <a:pt x="2494317" y="63273"/>
                  <a:pt x="2499280" y="63985"/>
                  <a:pt x="2503520" y="66341"/>
                </a:cubicBezTo>
                <a:cubicBezTo>
                  <a:pt x="2513188" y="71713"/>
                  <a:pt x="2521925" y="78612"/>
                  <a:pt x="2531128" y="84747"/>
                </a:cubicBezTo>
                <a:cubicBezTo>
                  <a:pt x="2535729" y="87815"/>
                  <a:pt x="2541022" y="90039"/>
                  <a:pt x="2544932" y="93950"/>
                </a:cubicBezTo>
                <a:lnTo>
                  <a:pt x="2563337" y="112356"/>
                </a:lnTo>
                <a:lnTo>
                  <a:pt x="2733586" y="103153"/>
                </a:lnTo>
                <a:cubicBezTo>
                  <a:pt x="2739893" y="102691"/>
                  <a:pt x="2745679" y="98934"/>
                  <a:pt x="2751992" y="98551"/>
                </a:cubicBezTo>
                <a:cubicBezTo>
                  <a:pt x="2796416" y="95859"/>
                  <a:pt x="2840951" y="95484"/>
                  <a:pt x="2885430" y="93950"/>
                </a:cubicBezTo>
                <a:cubicBezTo>
                  <a:pt x="2890031" y="92416"/>
                  <a:pt x="2894896" y="91517"/>
                  <a:pt x="2899234" y="89348"/>
                </a:cubicBezTo>
                <a:cubicBezTo>
                  <a:pt x="2926122" y="75903"/>
                  <a:pt x="2899855" y="83255"/>
                  <a:pt x="2926842" y="75544"/>
                </a:cubicBezTo>
                <a:cubicBezTo>
                  <a:pt x="2932923" y="73807"/>
                  <a:pt x="2939167" y="72679"/>
                  <a:pt x="2945248" y="70942"/>
                </a:cubicBezTo>
                <a:cubicBezTo>
                  <a:pt x="2949912" y="69610"/>
                  <a:pt x="2954317" y="67393"/>
                  <a:pt x="2959052" y="66341"/>
                </a:cubicBezTo>
                <a:cubicBezTo>
                  <a:pt x="2968159" y="64317"/>
                  <a:pt x="2977553" y="63763"/>
                  <a:pt x="2986660" y="61739"/>
                </a:cubicBezTo>
                <a:cubicBezTo>
                  <a:pt x="3012124" y="56080"/>
                  <a:pt x="2996642" y="50644"/>
                  <a:pt x="3037274" y="47935"/>
                </a:cubicBezTo>
                <a:lnTo>
                  <a:pt x="3106294" y="43333"/>
                </a:lnTo>
                <a:cubicBezTo>
                  <a:pt x="3152307" y="44867"/>
                  <a:pt x="3198379" y="45150"/>
                  <a:pt x="3244334" y="47935"/>
                </a:cubicBezTo>
                <a:cubicBezTo>
                  <a:pt x="3253064" y="48464"/>
                  <a:pt x="3270180" y="59193"/>
                  <a:pt x="3276544" y="61739"/>
                </a:cubicBezTo>
                <a:cubicBezTo>
                  <a:pt x="3285551" y="65342"/>
                  <a:pt x="3294667" y="68909"/>
                  <a:pt x="3304152" y="70942"/>
                </a:cubicBezTo>
                <a:cubicBezTo>
                  <a:pt x="3316243" y="73533"/>
                  <a:pt x="3328765" y="73511"/>
                  <a:pt x="3340962" y="75544"/>
                </a:cubicBezTo>
                <a:cubicBezTo>
                  <a:pt x="3358238" y="78423"/>
                  <a:pt x="3357844" y="80367"/>
                  <a:pt x="3373172" y="84747"/>
                </a:cubicBezTo>
                <a:cubicBezTo>
                  <a:pt x="3379252" y="86484"/>
                  <a:pt x="3385497" y="87611"/>
                  <a:pt x="3391577" y="89348"/>
                </a:cubicBezTo>
                <a:cubicBezTo>
                  <a:pt x="3396241" y="90681"/>
                  <a:pt x="3400597" y="93153"/>
                  <a:pt x="3405381" y="93950"/>
                </a:cubicBezTo>
                <a:cubicBezTo>
                  <a:pt x="3419081" y="96233"/>
                  <a:pt x="3432989" y="97017"/>
                  <a:pt x="3446793" y="98551"/>
                </a:cubicBezTo>
                <a:lnTo>
                  <a:pt x="3571029" y="93950"/>
                </a:lnTo>
                <a:cubicBezTo>
                  <a:pt x="3585708" y="93267"/>
                  <a:pt x="3596837" y="92786"/>
                  <a:pt x="3605979" y="92338"/>
                </a:cubicBezTo>
                <a:lnTo>
                  <a:pt x="3621024" y="91420"/>
                </a:lnTo>
                <a:lnTo>
                  <a:pt x="3621024" y="1199487"/>
                </a:lnTo>
                <a:lnTo>
                  <a:pt x="0" y="119948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ular Callout 46"/>
          <p:cNvSpPr/>
          <p:nvPr/>
        </p:nvSpPr>
        <p:spPr>
          <a:xfrm>
            <a:off x="587734" y="2949452"/>
            <a:ext cx="2865207" cy="800219"/>
          </a:xfrm>
          <a:prstGeom prst="wedgeRoundRectCallout">
            <a:avLst>
              <a:gd name="adj1" fmla="val 103847"/>
              <a:gd name="adj2" fmla="val 22650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Insert code for marshaling and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8853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6263E-6 3.18203E-6 L 0.30062 0.417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3" y="2084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1212E-7 3.22371E-6 L 0.62869 0.280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35" y="14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42" grpId="0" animBg="1"/>
      <p:bldP spid="42" grpId="1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C# To Zero-Knowledge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global_o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58800"/>
            <a:ext cx="8445500" cy="5740400"/>
          </a:xfrm>
          <a:prstGeom prst="rect">
            <a:avLst/>
          </a:prstGeom>
        </p:spPr>
      </p:pic>
      <p:pic>
        <p:nvPicPr>
          <p:cNvPr id="17" name="Picture 16" descr="z0_pa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2982"/>
            <a:ext cx="7708900" cy="5803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4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1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1521" y="1417638"/>
            <a:ext cx="7259195" cy="496417"/>
          </a:xfrm>
        </p:spPr>
        <p:txBody>
          <a:bodyPr>
            <a:normAutofit/>
          </a:bodyPr>
          <a:lstStyle/>
          <a:p>
            <a:r>
              <a:rPr lang="en-US" dirty="0" smtClean="0"/>
              <a:t>We ran each application in three configurations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27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90008" y="2133295"/>
            <a:ext cx="7504354" cy="791598"/>
            <a:chOff x="990008" y="2133295"/>
            <a:chExt cx="7504354" cy="791598"/>
          </a:xfrm>
        </p:grpSpPr>
        <p:sp>
          <p:nvSpPr>
            <p:cNvPr id="50" name="Rectangle 49"/>
            <p:cNvSpPr/>
            <p:nvPr/>
          </p:nvSpPr>
          <p:spPr>
            <a:xfrm>
              <a:off x="990008" y="2133295"/>
              <a:ext cx="124906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/>
                <a:t>ZQL</a:t>
              </a:r>
              <a:r>
                <a:rPr lang="en-US" sz="500" dirty="0"/>
                <a:t> </a:t>
              </a:r>
              <a:endParaRPr lang="en-US" sz="105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87817" y="2138725"/>
              <a:ext cx="27727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/>
                <a:t>Pinocchio</a:t>
              </a:r>
              <a:endParaRPr lang="en-US" sz="105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449506" y="2155452"/>
              <a:ext cx="204485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/>
                <a:t>ZØ</a:t>
              </a:r>
              <a:endParaRPr lang="en-US" sz="4400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8844" y="3138367"/>
            <a:ext cx="7555388" cy="3207425"/>
            <a:chOff x="504977" y="3085887"/>
            <a:chExt cx="7555388" cy="3207425"/>
          </a:xfrm>
        </p:grpSpPr>
        <p:grpSp>
          <p:nvGrpSpPr>
            <p:cNvPr id="9" name="Group 8"/>
            <p:cNvGrpSpPr/>
            <p:nvPr/>
          </p:nvGrpSpPr>
          <p:grpSpPr>
            <a:xfrm>
              <a:off x="3410520" y="3085887"/>
              <a:ext cx="1756752" cy="1461723"/>
              <a:chOff x="3410519" y="1958285"/>
              <a:chExt cx="2322963" cy="199105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10519" y="1958285"/>
                <a:ext cx="2322963" cy="1991054"/>
              </a:xfrm>
              <a:prstGeom prst="rect">
                <a:avLst/>
              </a:prstGeom>
              <a:blipFill rotWithShape="1">
                <a:blip r:embed="rId2"/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Freeform 10"/>
              <p:cNvSpPr/>
              <p:nvPr/>
            </p:nvSpPr>
            <p:spPr>
              <a:xfrm>
                <a:off x="3410519" y="3122651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Personal Fitness Rewards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303613" y="3085887"/>
              <a:ext cx="1756752" cy="1461723"/>
              <a:chOff x="6303612" y="1958285"/>
              <a:chExt cx="2322963" cy="199105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03612" y="1958285"/>
                <a:ext cx="2322963" cy="1991054"/>
              </a:xfrm>
              <a:prstGeom prst="rect">
                <a:avLst/>
              </a:prstGeom>
              <a:blipFill rotWithShape="1">
                <a:blip r:embed="rId3"/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Freeform 13"/>
              <p:cNvSpPr/>
              <p:nvPr/>
            </p:nvSpPr>
            <p:spPr>
              <a:xfrm>
                <a:off x="6303612" y="3122651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Retail Loyalty Card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04977" y="4831589"/>
              <a:ext cx="1756752" cy="1461723"/>
              <a:chOff x="504976" y="4302259"/>
              <a:chExt cx="2322963" cy="199105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04976" y="4302259"/>
                <a:ext cx="2322963" cy="1991054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504976" y="5466625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Human Subjects Studies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410520" y="4831589"/>
              <a:ext cx="1756752" cy="1461723"/>
              <a:chOff x="3410519" y="4302259"/>
              <a:chExt cx="2322963" cy="199105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410519" y="4302259"/>
                <a:ext cx="2322963" cy="1991054"/>
              </a:xfrm>
              <a:prstGeom prst="rect">
                <a:avLst/>
              </a:prstGeom>
              <a:blipFill rotWithShape="1">
                <a:blip r:embed="rId5"/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 19"/>
              <p:cNvSpPr/>
              <p:nvPr/>
            </p:nvSpPr>
            <p:spPr>
              <a:xfrm>
                <a:off x="3410519" y="5466625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Collaborative Recommender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303613" y="4831589"/>
              <a:ext cx="1756752" cy="1461723"/>
              <a:chOff x="6303612" y="4302259"/>
              <a:chExt cx="2322963" cy="199105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303612" y="4302259"/>
                <a:ext cx="2322963" cy="1991054"/>
              </a:xfrm>
              <a:prstGeom prst="rect">
                <a:avLst/>
              </a:prstGeom>
              <a:blipFill rotWithShape="1">
                <a:blip r:embed="rId6"/>
                <a:srcRect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eform 22"/>
              <p:cNvSpPr/>
              <p:nvPr/>
            </p:nvSpPr>
            <p:spPr>
              <a:xfrm>
                <a:off x="6303612" y="5466625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Collaborative NIDS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04977" y="3086509"/>
              <a:ext cx="1756752" cy="1463439"/>
              <a:chOff x="504976" y="1958285"/>
              <a:chExt cx="2322963" cy="1993392"/>
            </a:xfrm>
          </p:grpSpPr>
          <p:pic>
            <p:nvPicPr>
              <p:cNvPr id="25" name="Picture 24" descr="traffic-map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976" y="1958285"/>
                <a:ext cx="2322576" cy="19933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504976" y="3118354"/>
                <a:ext cx="2322963" cy="735162"/>
              </a:xfrm>
              <a:custGeom>
                <a:avLst/>
                <a:gdLst>
                  <a:gd name="connsiteX0" fmla="*/ 0 w 3480863"/>
                  <a:gd name="connsiteY0" fmla="*/ 0 h 1101610"/>
                  <a:gd name="connsiteX1" fmla="*/ 3480863 w 3480863"/>
                  <a:gd name="connsiteY1" fmla="*/ 0 h 1101610"/>
                  <a:gd name="connsiteX2" fmla="*/ 3480863 w 3480863"/>
                  <a:gd name="connsiteY2" fmla="*/ 1101610 h 1101610"/>
                  <a:gd name="connsiteX3" fmla="*/ 0 w 3480863"/>
                  <a:gd name="connsiteY3" fmla="*/ 1101610 h 1101610"/>
                  <a:gd name="connsiteX4" fmla="*/ 0 w 3480863"/>
                  <a:gd name="connsiteY4" fmla="*/ 0 h 110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0863" h="1101610">
                    <a:moveTo>
                      <a:pt x="0" y="0"/>
                    </a:moveTo>
                    <a:lnTo>
                      <a:pt x="3480863" y="0"/>
                    </a:lnTo>
                    <a:lnTo>
                      <a:pt x="3480863" y="1101610"/>
                    </a:lnTo>
                    <a:lnTo>
                      <a:pt x="0" y="11016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93000"/>
                </a:scheme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lvl="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Crowd-sourced traffic maps</a:t>
                </a:r>
                <a:endParaRPr lang="en-US" sz="1200" b="1" kern="1200" dirty="0" smtClean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36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1521" y="1417638"/>
            <a:ext cx="7259195" cy="496417"/>
          </a:xfrm>
        </p:spPr>
        <p:txBody>
          <a:bodyPr>
            <a:normAutofit/>
          </a:bodyPr>
          <a:lstStyle/>
          <a:p>
            <a:r>
              <a:rPr lang="en-US" dirty="0" smtClean="0"/>
              <a:t>We ran each application in three configurations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28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90249" y="2133295"/>
            <a:ext cx="8096551" cy="774871"/>
            <a:chOff x="590249" y="2133295"/>
            <a:chExt cx="8096551" cy="774871"/>
          </a:xfrm>
        </p:grpSpPr>
        <p:sp>
          <p:nvSpPr>
            <p:cNvPr id="50" name="Rectangle 49"/>
            <p:cNvSpPr/>
            <p:nvPr/>
          </p:nvSpPr>
          <p:spPr>
            <a:xfrm>
              <a:off x="590249" y="2133295"/>
              <a:ext cx="124906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ZQL</a:t>
              </a:r>
              <a:r>
                <a:rPr lang="en-US" sz="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sz="105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854258" y="2138725"/>
              <a:ext cx="27727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Pinocchio</a:t>
              </a:r>
              <a:endParaRPr lang="en-US" sz="105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41944" y="2138725"/>
              <a:ext cx="204485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Hybrid</a:t>
              </a:r>
            </a:p>
          </p:txBody>
        </p:sp>
      </p:grpSp>
      <p:pic>
        <p:nvPicPr>
          <p:cNvPr id="5" name="Picture 4" descr="all_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ll_results.png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641" y="34722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0348" y="1304359"/>
            <a:ext cx="637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Loyalty Application, Client’s Time to Process Transaction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64185" y="1889195"/>
            <a:ext cx="7809718" cy="3904859"/>
            <a:chOff x="664185" y="1889195"/>
            <a:chExt cx="7809718" cy="3904859"/>
          </a:xfrm>
        </p:grpSpPr>
        <p:pic>
          <p:nvPicPr>
            <p:cNvPr id="8" name="Picture 7" descr="loyalty-latenc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85" y="1889195"/>
              <a:ext cx="7809718" cy="39048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971913" y="2065253"/>
              <a:ext cx="6999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Z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Ø</a:t>
              </a: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2741216" y="3138855"/>
            <a:ext cx="2302329" cy="702770"/>
          </a:xfrm>
          <a:prstGeom prst="wedgeRoundRectCallout">
            <a:avLst>
              <a:gd name="adj1" fmla="val -45299"/>
              <a:gd name="adj2" fmla="val -9053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Expensive operation </a:t>
            </a:r>
            <a:r>
              <a:rPr lang="en-US" sz="1400" dirty="0" smtClean="0"/>
              <a:t>on a hot path</a:t>
            </a:r>
            <a:endParaRPr lang="en-US" sz="14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473488" y="3490240"/>
            <a:ext cx="2302329" cy="702770"/>
          </a:xfrm>
          <a:prstGeom prst="wedgeRoundRectCallout">
            <a:avLst>
              <a:gd name="adj1" fmla="val -21524"/>
              <a:gd name="adj2" fmla="val 10109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More gradual</a:t>
            </a:r>
          </a:p>
          <a:p>
            <a:pPr algn="ctr"/>
            <a:r>
              <a:rPr lang="en-US" sz="1400" dirty="0" smtClean="0"/>
              <a:t>linear scaling</a:t>
            </a:r>
            <a:endParaRPr lang="en-US" sz="14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583316" y="1889195"/>
            <a:ext cx="2302329" cy="702770"/>
          </a:xfrm>
          <a:prstGeom prst="wedgeRoundRectCallout">
            <a:avLst>
              <a:gd name="adj1" fmla="val -74780"/>
              <a:gd name="adj2" fmla="val 278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ZQL times out on longer transactions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955598" y="2585644"/>
            <a:ext cx="7205966" cy="168671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/>
              <a:t>ZØ’s </a:t>
            </a:r>
            <a:r>
              <a:rPr lang="en-US" sz="2000" dirty="0" smtClean="0"/>
              <a:t>cost models identified expensive operation, used correct back-end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0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90053" y="1070878"/>
            <a:ext cx="53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This talk: at a glance</a:t>
            </a:r>
            <a:endParaRPr 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410519" y="1958285"/>
            <a:ext cx="2322963" cy="1991054"/>
            <a:chOff x="3410519" y="1958285"/>
            <a:chExt cx="2322963" cy="1991054"/>
          </a:xfrm>
        </p:grpSpPr>
        <p:sp>
          <p:nvSpPr>
            <p:cNvPr id="9" name="Rectangle 8"/>
            <p:cNvSpPr/>
            <p:nvPr/>
          </p:nvSpPr>
          <p:spPr>
            <a:xfrm>
              <a:off x="3410519" y="1958285"/>
              <a:ext cx="2322963" cy="1991054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410519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Personal Fitness Rewards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03612" y="1958285"/>
            <a:ext cx="2322963" cy="1991054"/>
            <a:chOff x="6303612" y="1958285"/>
            <a:chExt cx="2322963" cy="1991054"/>
          </a:xfrm>
        </p:grpSpPr>
        <p:sp>
          <p:nvSpPr>
            <p:cNvPr id="12" name="Rectangle 11"/>
            <p:cNvSpPr/>
            <p:nvPr/>
          </p:nvSpPr>
          <p:spPr>
            <a:xfrm>
              <a:off x="6303612" y="1958285"/>
              <a:ext cx="2322963" cy="199105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6303612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Retail Loyalty Card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4976" y="4302259"/>
            <a:ext cx="2322963" cy="1991054"/>
            <a:chOff x="504976" y="4302259"/>
            <a:chExt cx="2322963" cy="1991054"/>
          </a:xfrm>
        </p:grpSpPr>
        <p:sp>
          <p:nvSpPr>
            <p:cNvPr id="15" name="Rectangle 14"/>
            <p:cNvSpPr/>
            <p:nvPr/>
          </p:nvSpPr>
          <p:spPr>
            <a:xfrm>
              <a:off x="504976" y="4302259"/>
              <a:ext cx="2322963" cy="1991054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504976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Human Subjects Studies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10519" y="4302259"/>
            <a:ext cx="2322963" cy="1991054"/>
            <a:chOff x="3410519" y="4302259"/>
            <a:chExt cx="2322963" cy="1991054"/>
          </a:xfrm>
        </p:grpSpPr>
        <p:sp>
          <p:nvSpPr>
            <p:cNvPr id="19" name="Rectangle 18"/>
            <p:cNvSpPr/>
            <p:nvPr/>
          </p:nvSpPr>
          <p:spPr>
            <a:xfrm>
              <a:off x="3410519" y="4302259"/>
              <a:ext cx="2322963" cy="1991054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3410519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Recommender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System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03612" y="4302259"/>
            <a:ext cx="2322963" cy="1991054"/>
            <a:chOff x="6303612" y="4302259"/>
            <a:chExt cx="2322963" cy="1991054"/>
          </a:xfrm>
        </p:grpSpPr>
        <p:sp>
          <p:nvSpPr>
            <p:cNvPr id="22" name="Rectangle 21"/>
            <p:cNvSpPr/>
            <p:nvPr/>
          </p:nvSpPr>
          <p:spPr>
            <a:xfrm>
              <a:off x="6303612" y="4302259"/>
              <a:ext cx="2322963" cy="1991054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303612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NIDS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4976" y="1958285"/>
            <a:ext cx="2322963" cy="1993392"/>
            <a:chOff x="504976" y="1958285"/>
            <a:chExt cx="2322963" cy="1993392"/>
          </a:xfrm>
        </p:grpSpPr>
        <p:pic>
          <p:nvPicPr>
            <p:cNvPr id="40" name="Picture 39" descr="traffic-map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76" y="1958285"/>
              <a:ext cx="2322576" cy="19933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55"/>
            <p:cNvSpPr/>
            <p:nvPr/>
          </p:nvSpPr>
          <p:spPr>
            <a:xfrm>
              <a:off x="504976" y="3118354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Crowd-sourced traffic maps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9512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ll_results.png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641" y="34722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0348" y="1304359"/>
            <a:ext cx="637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NIDS Application, Server’s Throughput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64185" y="1889195"/>
            <a:ext cx="7809718" cy="3904859"/>
            <a:chOff x="664185" y="1889195"/>
            <a:chExt cx="7809718" cy="39048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85" y="1889195"/>
              <a:ext cx="7809718" cy="39048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61716" y="2065253"/>
              <a:ext cx="78995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Z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Ø</a:t>
              </a:r>
            </a:p>
          </p:txBody>
        </p:sp>
      </p:grpSp>
      <p:sp>
        <p:nvSpPr>
          <p:cNvPr id="14" name="Rounded Rectangular Callout 13"/>
          <p:cNvSpPr/>
          <p:nvPr/>
        </p:nvSpPr>
        <p:spPr>
          <a:xfrm>
            <a:off x="1678430" y="2969692"/>
            <a:ext cx="2302329" cy="702770"/>
          </a:xfrm>
          <a:prstGeom prst="wedgeRoundRectCallout">
            <a:avLst>
              <a:gd name="adj1" fmla="val -13441"/>
              <a:gd name="adj2" fmla="val -13415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Pinocchio’s throughput is much higher!</a:t>
            </a:r>
            <a:endParaRPr lang="en-US" sz="1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346800" y="3490240"/>
            <a:ext cx="2302329" cy="702770"/>
          </a:xfrm>
          <a:prstGeom prst="wedgeRoundRectCallout">
            <a:avLst>
              <a:gd name="adj1" fmla="val -50055"/>
              <a:gd name="adj2" fmla="val -12948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Client configuration times out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955598" y="2585644"/>
            <a:ext cx="7205966" cy="168671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 smtClean="0"/>
              <a:t>Global optimization traded server performance on small inputs for greater scalability on both tiers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59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1521" y="1417638"/>
            <a:ext cx="7259195" cy="496417"/>
          </a:xfrm>
        </p:spPr>
        <p:txBody>
          <a:bodyPr>
            <a:normAutofit/>
          </a:bodyPr>
          <a:lstStyle/>
          <a:p>
            <a:r>
              <a:rPr lang="en-US" dirty="0" smtClean="0"/>
              <a:t>We ran each application in three configurations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31</a:t>
            </a:fld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353996" y="3542967"/>
            <a:ext cx="4118348" cy="437534"/>
          </a:xfrm>
          <a:custGeom>
            <a:avLst/>
            <a:gdLst>
              <a:gd name="connsiteX0" fmla="*/ 141505 w 849016"/>
              <a:gd name="connsiteY0" fmla="*/ 0 h 4118348"/>
              <a:gd name="connsiteX1" fmla="*/ 707511 w 849016"/>
              <a:gd name="connsiteY1" fmla="*/ 0 h 4118348"/>
              <a:gd name="connsiteX2" fmla="*/ 849016 w 849016"/>
              <a:gd name="connsiteY2" fmla="*/ 141505 h 4118348"/>
              <a:gd name="connsiteX3" fmla="*/ 849016 w 849016"/>
              <a:gd name="connsiteY3" fmla="*/ 4118348 h 4118348"/>
              <a:gd name="connsiteX4" fmla="*/ 849016 w 849016"/>
              <a:gd name="connsiteY4" fmla="*/ 4118348 h 4118348"/>
              <a:gd name="connsiteX5" fmla="*/ 0 w 849016"/>
              <a:gd name="connsiteY5" fmla="*/ 4118348 h 4118348"/>
              <a:gd name="connsiteX6" fmla="*/ 0 w 849016"/>
              <a:gd name="connsiteY6" fmla="*/ 4118348 h 4118348"/>
              <a:gd name="connsiteX7" fmla="*/ 0 w 849016"/>
              <a:gd name="connsiteY7" fmla="*/ 141505 h 4118348"/>
              <a:gd name="connsiteX8" fmla="*/ 141505 w 849016"/>
              <a:gd name="connsiteY8" fmla="*/ 0 h 41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016" h="4118348">
                <a:moveTo>
                  <a:pt x="849016" y="686403"/>
                </a:moveTo>
                <a:lnTo>
                  <a:pt x="849016" y="3431945"/>
                </a:lnTo>
                <a:cubicBezTo>
                  <a:pt x="849016" y="3811035"/>
                  <a:pt x="835955" y="4118348"/>
                  <a:pt x="819844" y="4118348"/>
                </a:cubicBezTo>
                <a:lnTo>
                  <a:pt x="0" y="4118348"/>
                </a:lnTo>
                <a:lnTo>
                  <a:pt x="0" y="4118348"/>
                </a:lnTo>
                <a:lnTo>
                  <a:pt x="0" y="0"/>
                </a:lnTo>
                <a:lnTo>
                  <a:pt x="0" y="0"/>
                </a:lnTo>
                <a:lnTo>
                  <a:pt x="819844" y="0"/>
                </a:lnTo>
                <a:cubicBezTo>
                  <a:pt x="835955" y="0"/>
                  <a:pt x="849016" y="307313"/>
                  <a:pt x="849016" y="686403"/>
                </a:cubicBez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1451" rIns="121456" bIns="81451" numCol="1" spcCol="1270" anchor="ctr" anchorCtr="0">
            <a:noAutofit/>
          </a:bodyPr>
          <a:lstStyle/>
          <a:p>
            <a:pPr marL="0" lvl="1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smtClean="0"/>
              <a:t>Scales up to 10x larger data</a:t>
            </a:r>
            <a:endParaRPr lang="en-US" kern="1200" dirty="0"/>
          </a:p>
        </p:txBody>
      </p:sp>
      <p:sp>
        <p:nvSpPr>
          <p:cNvPr id="34" name="Freeform 33"/>
          <p:cNvSpPr/>
          <p:nvPr/>
        </p:nvSpPr>
        <p:spPr>
          <a:xfrm>
            <a:off x="3353996" y="4447090"/>
            <a:ext cx="4118348" cy="437534"/>
          </a:xfrm>
          <a:custGeom>
            <a:avLst/>
            <a:gdLst>
              <a:gd name="connsiteX0" fmla="*/ 141505 w 849016"/>
              <a:gd name="connsiteY0" fmla="*/ 0 h 4118348"/>
              <a:gd name="connsiteX1" fmla="*/ 707511 w 849016"/>
              <a:gd name="connsiteY1" fmla="*/ 0 h 4118348"/>
              <a:gd name="connsiteX2" fmla="*/ 849016 w 849016"/>
              <a:gd name="connsiteY2" fmla="*/ 141505 h 4118348"/>
              <a:gd name="connsiteX3" fmla="*/ 849016 w 849016"/>
              <a:gd name="connsiteY3" fmla="*/ 4118348 h 4118348"/>
              <a:gd name="connsiteX4" fmla="*/ 849016 w 849016"/>
              <a:gd name="connsiteY4" fmla="*/ 4118348 h 4118348"/>
              <a:gd name="connsiteX5" fmla="*/ 0 w 849016"/>
              <a:gd name="connsiteY5" fmla="*/ 4118348 h 4118348"/>
              <a:gd name="connsiteX6" fmla="*/ 0 w 849016"/>
              <a:gd name="connsiteY6" fmla="*/ 4118348 h 4118348"/>
              <a:gd name="connsiteX7" fmla="*/ 0 w 849016"/>
              <a:gd name="connsiteY7" fmla="*/ 141505 h 4118348"/>
              <a:gd name="connsiteX8" fmla="*/ 141505 w 849016"/>
              <a:gd name="connsiteY8" fmla="*/ 0 h 41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016" h="4118348">
                <a:moveTo>
                  <a:pt x="849016" y="686403"/>
                </a:moveTo>
                <a:lnTo>
                  <a:pt x="849016" y="3431945"/>
                </a:lnTo>
                <a:cubicBezTo>
                  <a:pt x="849016" y="3811035"/>
                  <a:pt x="835955" y="4118348"/>
                  <a:pt x="819844" y="4118348"/>
                </a:cubicBezTo>
                <a:lnTo>
                  <a:pt x="0" y="4118348"/>
                </a:lnTo>
                <a:lnTo>
                  <a:pt x="0" y="4118348"/>
                </a:lnTo>
                <a:lnTo>
                  <a:pt x="0" y="0"/>
                </a:lnTo>
                <a:lnTo>
                  <a:pt x="0" y="0"/>
                </a:lnTo>
                <a:lnTo>
                  <a:pt x="819844" y="0"/>
                </a:lnTo>
                <a:cubicBezTo>
                  <a:pt x="835955" y="0"/>
                  <a:pt x="849016" y="307313"/>
                  <a:pt x="849016" y="686403"/>
                </a:cubicBez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1451" rIns="121456" bIns="81451" numCol="1" spcCol="1270" anchor="ctr" anchorCtr="0">
            <a:noAutofit/>
          </a:bodyPr>
          <a:lstStyle/>
          <a:p>
            <a:pPr marL="0" lvl="1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smtClean="0"/>
              <a:t>Up to 40x </a:t>
            </a:r>
            <a:r>
              <a:rPr lang="en-US" dirty="0" smtClean="0"/>
              <a:t>improvement in runtime</a:t>
            </a:r>
            <a:endParaRPr lang="en-US" kern="1200" dirty="0"/>
          </a:p>
        </p:txBody>
      </p:sp>
      <p:sp>
        <p:nvSpPr>
          <p:cNvPr id="36" name="Freeform 35"/>
          <p:cNvSpPr/>
          <p:nvPr/>
        </p:nvSpPr>
        <p:spPr>
          <a:xfrm>
            <a:off x="3353996" y="5419309"/>
            <a:ext cx="4118348" cy="437534"/>
          </a:xfrm>
          <a:custGeom>
            <a:avLst/>
            <a:gdLst>
              <a:gd name="connsiteX0" fmla="*/ 141505 w 849016"/>
              <a:gd name="connsiteY0" fmla="*/ 0 h 4118348"/>
              <a:gd name="connsiteX1" fmla="*/ 707511 w 849016"/>
              <a:gd name="connsiteY1" fmla="*/ 0 h 4118348"/>
              <a:gd name="connsiteX2" fmla="*/ 849016 w 849016"/>
              <a:gd name="connsiteY2" fmla="*/ 141505 h 4118348"/>
              <a:gd name="connsiteX3" fmla="*/ 849016 w 849016"/>
              <a:gd name="connsiteY3" fmla="*/ 4118348 h 4118348"/>
              <a:gd name="connsiteX4" fmla="*/ 849016 w 849016"/>
              <a:gd name="connsiteY4" fmla="*/ 4118348 h 4118348"/>
              <a:gd name="connsiteX5" fmla="*/ 0 w 849016"/>
              <a:gd name="connsiteY5" fmla="*/ 4118348 h 4118348"/>
              <a:gd name="connsiteX6" fmla="*/ 0 w 849016"/>
              <a:gd name="connsiteY6" fmla="*/ 4118348 h 4118348"/>
              <a:gd name="connsiteX7" fmla="*/ 0 w 849016"/>
              <a:gd name="connsiteY7" fmla="*/ 141505 h 4118348"/>
              <a:gd name="connsiteX8" fmla="*/ 141505 w 849016"/>
              <a:gd name="connsiteY8" fmla="*/ 0 h 41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016" h="4118348">
                <a:moveTo>
                  <a:pt x="849016" y="686403"/>
                </a:moveTo>
                <a:lnTo>
                  <a:pt x="849016" y="3431945"/>
                </a:lnTo>
                <a:cubicBezTo>
                  <a:pt x="849016" y="3811035"/>
                  <a:pt x="835955" y="4118348"/>
                  <a:pt x="819844" y="4118348"/>
                </a:cubicBezTo>
                <a:lnTo>
                  <a:pt x="0" y="4118348"/>
                </a:lnTo>
                <a:lnTo>
                  <a:pt x="0" y="4118348"/>
                </a:lnTo>
                <a:lnTo>
                  <a:pt x="0" y="0"/>
                </a:lnTo>
                <a:lnTo>
                  <a:pt x="0" y="0"/>
                </a:lnTo>
                <a:lnTo>
                  <a:pt x="819844" y="0"/>
                </a:lnTo>
                <a:cubicBezTo>
                  <a:pt x="835955" y="0"/>
                  <a:pt x="849016" y="307313"/>
                  <a:pt x="849016" y="686403"/>
                </a:cubicBez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1451" rIns="121456" bIns="81451" numCol="1" spcCol="1270" anchor="ctr" anchorCtr="0">
            <a:noAutofit/>
          </a:bodyPr>
          <a:lstStyle/>
          <a:p>
            <a:pPr marL="0" lvl="1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smtClean="0"/>
              <a:t>Up to 10-100x smaller than ZQL</a:t>
            </a:r>
            <a:endParaRPr lang="en-US" kern="1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037425" y="3400853"/>
            <a:ext cx="2316571" cy="2580995"/>
            <a:chOff x="457200" y="3608095"/>
            <a:chExt cx="2316571" cy="2580995"/>
          </a:xfrm>
        </p:grpSpPr>
        <p:sp>
          <p:nvSpPr>
            <p:cNvPr id="33" name="Freeform 32"/>
            <p:cNvSpPr>
              <a:spLocks/>
            </p:cNvSpPr>
            <p:nvPr/>
          </p:nvSpPr>
          <p:spPr>
            <a:xfrm>
              <a:off x="457200" y="3608095"/>
              <a:ext cx="2316571" cy="704652"/>
            </a:xfrm>
            <a:custGeom>
              <a:avLst/>
              <a:gdLst>
                <a:gd name="connsiteX0" fmla="*/ 0 w 2316571"/>
                <a:gd name="connsiteY0" fmla="*/ 176882 h 1061270"/>
                <a:gd name="connsiteX1" fmla="*/ 176882 w 2316571"/>
                <a:gd name="connsiteY1" fmla="*/ 0 h 1061270"/>
                <a:gd name="connsiteX2" fmla="*/ 2139689 w 2316571"/>
                <a:gd name="connsiteY2" fmla="*/ 0 h 1061270"/>
                <a:gd name="connsiteX3" fmla="*/ 2316571 w 2316571"/>
                <a:gd name="connsiteY3" fmla="*/ 176882 h 1061270"/>
                <a:gd name="connsiteX4" fmla="*/ 2316571 w 2316571"/>
                <a:gd name="connsiteY4" fmla="*/ 884388 h 1061270"/>
                <a:gd name="connsiteX5" fmla="*/ 2139689 w 2316571"/>
                <a:gd name="connsiteY5" fmla="*/ 1061270 h 1061270"/>
                <a:gd name="connsiteX6" fmla="*/ 176882 w 2316571"/>
                <a:gd name="connsiteY6" fmla="*/ 1061270 h 1061270"/>
                <a:gd name="connsiteX7" fmla="*/ 0 w 2316571"/>
                <a:gd name="connsiteY7" fmla="*/ 884388 h 1061270"/>
                <a:gd name="connsiteX8" fmla="*/ 0 w 2316571"/>
                <a:gd name="connsiteY8" fmla="*/ 176882 h 106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6571" h="1061270">
                  <a:moveTo>
                    <a:pt x="0" y="176882"/>
                  </a:moveTo>
                  <a:cubicBezTo>
                    <a:pt x="0" y="79193"/>
                    <a:pt x="79193" y="0"/>
                    <a:pt x="176882" y="0"/>
                  </a:cubicBezTo>
                  <a:lnTo>
                    <a:pt x="2139689" y="0"/>
                  </a:lnTo>
                  <a:cubicBezTo>
                    <a:pt x="2237378" y="0"/>
                    <a:pt x="2316571" y="79193"/>
                    <a:pt x="2316571" y="176882"/>
                  </a:cubicBezTo>
                  <a:lnTo>
                    <a:pt x="2316571" y="884388"/>
                  </a:lnTo>
                  <a:cubicBezTo>
                    <a:pt x="2316571" y="982077"/>
                    <a:pt x="2237378" y="1061270"/>
                    <a:pt x="2139689" y="1061270"/>
                  </a:cubicBezTo>
                  <a:lnTo>
                    <a:pt x="176882" y="1061270"/>
                  </a:lnTo>
                  <a:cubicBezTo>
                    <a:pt x="79193" y="1061270"/>
                    <a:pt x="0" y="982077"/>
                    <a:pt x="0" y="884388"/>
                  </a:cubicBezTo>
                  <a:lnTo>
                    <a:pt x="0" y="176882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81347" tIns="116577" rIns="181347" bIns="116577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Scaling</a:t>
              </a:r>
              <a:endParaRPr lang="en-US" sz="2400" kern="1200" dirty="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>
            <a:xfrm>
              <a:off x="457200" y="4512218"/>
              <a:ext cx="2316571" cy="704652"/>
            </a:xfrm>
            <a:custGeom>
              <a:avLst/>
              <a:gdLst>
                <a:gd name="connsiteX0" fmla="*/ 0 w 2316571"/>
                <a:gd name="connsiteY0" fmla="*/ 176882 h 1061270"/>
                <a:gd name="connsiteX1" fmla="*/ 176882 w 2316571"/>
                <a:gd name="connsiteY1" fmla="*/ 0 h 1061270"/>
                <a:gd name="connsiteX2" fmla="*/ 2139689 w 2316571"/>
                <a:gd name="connsiteY2" fmla="*/ 0 h 1061270"/>
                <a:gd name="connsiteX3" fmla="*/ 2316571 w 2316571"/>
                <a:gd name="connsiteY3" fmla="*/ 176882 h 1061270"/>
                <a:gd name="connsiteX4" fmla="*/ 2316571 w 2316571"/>
                <a:gd name="connsiteY4" fmla="*/ 884388 h 1061270"/>
                <a:gd name="connsiteX5" fmla="*/ 2139689 w 2316571"/>
                <a:gd name="connsiteY5" fmla="*/ 1061270 h 1061270"/>
                <a:gd name="connsiteX6" fmla="*/ 176882 w 2316571"/>
                <a:gd name="connsiteY6" fmla="*/ 1061270 h 1061270"/>
                <a:gd name="connsiteX7" fmla="*/ 0 w 2316571"/>
                <a:gd name="connsiteY7" fmla="*/ 884388 h 1061270"/>
                <a:gd name="connsiteX8" fmla="*/ 0 w 2316571"/>
                <a:gd name="connsiteY8" fmla="*/ 176882 h 106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6571" h="1061270">
                  <a:moveTo>
                    <a:pt x="0" y="176882"/>
                  </a:moveTo>
                  <a:cubicBezTo>
                    <a:pt x="0" y="79193"/>
                    <a:pt x="79193" y="0"/>
                    <a:pt x="176882" y="0"/>
                  </a:cubicBezTo>
                  <a:lnTo>
                    <a:pt x="2139689" y="0"/>
                  </a:lnTo>
                  <a:cubicBezTo>
                    <a:pt x="2237378" y="0"/>
                    <a:pt x="2316571" y="79193"/>
                    <a:pt x="2316571" y="176882"/>
                  </a:cubicBezTo>
                  <a:lnTo>
                    <a:pt x="2316571" y="884388"/>
                  </a:lnTo>
                  <a:cubicBezTo>
                    <a:pt x="2316571" y="982077"/>
                    <a:pt x="2237378" y="1061270"/>
                    <a:pt x="2139689" y="1061270"/>
                  </a:cubicBezTo>
                  <a:lnTo>
                    <a:pt x="176882" y="1061270"/>
                  </a:lnTo>
                  <a:cubicBezTo>
                    <a:pt x="79193" y="1061270"/>
                    <a:pt x="0" y="982077"/>
                    <a:pt x="0" y="884388"/>
                  </a:cubicBezTo>
                  <a:lnTo>
                    <a:pt x="0" y="176882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81347" tIns="116577" rIns="181347" bIns="116577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Performance</a:t>
              </a: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>
            <a:xfrm>
              <a:off x="457200" y="5484438"/>
              <a:ext cx="2316571" cy="704652"/>
            </a:xfrm>
            <a:custGeom>
              <a:avLst/>
              <a:gdLst>
                <a:gd name="connsiteX0" fmla="*/ 0 w 2316571"/>
                <a:gd name="connsiteY0" fmla="*/ 176882 h 1061270"/>
                <a:gd name="connsiteX1" fmla="*/ 176882 w 2316571"/>
                <a:gd name="connsiteY1" fmla="*/ 0 h 1061270"/>
                <a:gd name="connsiteX2" fmla="*/ 2139689 w 2316571"/>
                <a:gd name="connsiteY2" fmla="*/ 0 h 1061270"/>
                <a:gd name="connsiteX3" fmla="*/ 2316571 w 2316571"/>
                <a:gd name="connsiteY3" fmla="*/ 176882 h 1061270"/>
                <a:gd name="connsiteX4" fmla="*/ 2316571 w 2316571"/>
                <a:gd name="connsiteY4" fmla="*/ 884388 h 1061270"/>
                <a:gd name="connsiteX5" fmla="*/ 2139689 w 2316571"/>
                <a:gd name="connsiteY5" fmla="*/ 1061270 h 1061270"/>
                <a:gd name="connsiteX6" fmla="*/ 176882 w 2316571"/>
                <a:gd name="connsiteY6" fmla="*/ 1061270 h 1061270"/>
                <a:gd name="connsiteX7" fmla="*/ 0 w 2316571"/>
                <a:gd name="connsiteY7" fmla="*/ 884388 h 1061270"/>
                <a:gd name="connsiteX8" fmla="*/ 0 w 2316571"/>
                <a:gd name="connsiteY8" fmla="*/ 176882 h 106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6571" h="1061270">
                  <a:moveTo>
                    <a:pt x="0" y="176882"/>
                  </a:moveTo>
                  <a:cubicBezTo>
                    <a:pt x="0" y="79193"/>
                    <a:pt x="79193" y="0"/>
                    <a:pt x="176882" y="0"/>
                  </a:cubicBezTo>
                  <a:lnTo>
                    <a:pt x="2139689" y="0"/>
                  </a:lnTo>
                  <a:cubicBezTo>
                    <a:pt x="2237378" y="0"/>
                    <a:pt x="2316571" y="79193"/>
                    <a:pt x="2316571" y="176882"/>
                  </a:cubicBezTo>
                  <a:lnTo>
                    <a:pt x="2316571" y="884388"/>
                  </a:lnTo>
                  <a:cubicBezTo>
                    <a:pt x="2316571" y="982077"/>
                    <a:pt x="2237378" y="1061270"/>
                    <a:pt x="2139689" y="1061270"/>
                  </a:cubicBezTo>
                  <a:lnTo>
                    <a:pt x="176882" y="1061270"/>
                  </a:lnTo>
                  <a:cubicBezTo>
                    <a:pt x="79193" y="1061270"/>
                    <a:pt x="0" y="982077"/>
                    <a:pt x="0" y="884388"/>
                  </a:cubicBezTo>
                  <a:lnTo>
                    <a:pt x="0" y="176882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81347" tIns="116577" rIns="181347" bIns="116577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Proof Size</a:t>
              </a:r>
              <a:endParaRPr lang="en-US" sz="2400" kern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0249" y="2133295"/>
            <a:ext cx="8096551" cy="774871"/>
            <a:chOff x="590249" y="2133295"/>
            <a:chExt cx="8096551" cy="774871"/>
          </a:xfrm>
        </p:grpSpPr>
        <p:sp>
          <p:nvSpPr>
            <p:cNvPr id="50" name="Rectangle 49"/>
            <p:cNvSpPr/>
            <p:nvPr/>
          </p:nvSpPr>
          <p:spPr>
            <a:xfrm>
              <a:off x="590249" y="2133295"/>
              <a:ext cx="124906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/>
                <a:t>ZQL</a:t>
              </a:r>
              <a:r>
                <a:rPr lang="en-US" sz="500" dirty="0"/>
                <a:t> </a:t>
              </a:r>
              <a:endParaRPr lang="en-US" sz="105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49325" y="2138725"/>
              <a:ext cx="27727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/>
                <a:t>Pinocchio</a:t>
              </a:r>
              <a:endParaRPr lang="en-US" sz="105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41944" y="2138725"/>
              <a:ext cx="204485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/>
                <a:t>ZØ</a:t>
              </a:r>
              <a:endParaRPr lang="en-US" sz="4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0129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02831" y="1979808"/>
            <a:ext cx="2852928" cy="1591997"/>
            <a:chOff x="746950" y="1695638"/>
            <a:chExt cx="2852928" cy="1591997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750568" y="1695638"/>
              <a:ext cx="2849310" cy="1591997"/>
            </a:xfrm>
            <a:prstGeom prst="rect">
              <a:avLst/>
            </a:prstGeom>
            <a:blipFill rotWithShape="1">
              <a:blip r:embed="rId2"/>
              <a:srcRect/>
              <a:stretch>
                <a:fillRect t="-53404"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46950" y="2185863"/>
              <a:ext cx="2849310" cy="603504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chemeClr val="tx1"/>
                  </a:solidFill>
                </a:rPr>
                <a:t>Cost modeling enables aggressive optimizations</a:t>
              </a: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95481" y="1551061"/>
            <a:ext cx="2852928" cy="2441448"/>
            <a:chOff x="5039600" y="1266891"/>
            <a:chExt cx="2852928" cy="2441448"/>
          </a:xfrm>
        </p:grpSpPr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5039600" y="1266891"/>
              <a:ext cx="2848438" cy="2441448"/>
            </a:xfrm>
            <a:prstGeom prst="rect">
              <a:avLst/>
            </a:prstGeom>
            <a:blipFill rotWithShape="1">
              <a:blip r:embed="rId3"/>
              <a:srcRect/>
              <a:stretch>
                <a:fillRect t="17229" b="17229"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5039600" y="2185863"/>
              <a:ext cx="2852928" cy="603504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High-level input language brings ZK “to the masses”</a:t>
              </a:r>
              <a:endParaRPr lang="en-US" sz="1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02831" y="4524662"/>
            <a:ext cx="2856548" cy="1600200"/>
            <a:chOff x="746950" y="4240492"/>
            <a:chExt cx="2856548" cy="1600200"/>
          </a:xfrm>
        </p:grpSpPr>
        <p:sp>
          <p:nvSpPr>
            <p:cNvPr id="17" name="Rectangle 2"/>
            <p:cNvSpPr>
              <a:spLocks noChangeAspect="1"/>
            </p:cNvSpPr>
            <p:nvPr/>
          </p:nvSpPr>
          <p:spPr>
            <a:xfrm>
              <a:off x="750570" y="4240492"/>
              <a:ext cx="2852928" cy="1600200"/>
            </a:xfrm>
            <a:prstGeom prst="rect">
              <a:avLst/>
            </a:prstGeom>
            <a:blipFill rotWithShape="1">
              <a:blip r:embed="rId4"/>
              <a:srcRect/>
              <a:stretch>
                <a:fillRect b="-52812"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3"/>
            <p:cNvSpPr/>
            <p:nvPr/>
          </p:nvSpPr>
          <p:spPr>
            <a:xfrm>
              <a:off x="746950" y="4738840"/>
              <a:ext cx="2852928" cy="603504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>
                  <a:solidFill>
                    <a:schemeClr val="tx1"/>
                  </a:solidFill>
                </a:rPr>
                <a:t>Automatic tier splitting simplifies distributed apps</a:t>
              </a:r>
              <a:endParaRPr lang="en-US" sz="17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290991" y="4524662"/>
            <a:ext cx="2852928" cy="1596292"/>
            <a:chOff x="5035110" y="4240492"/>
            <a:chExt cx="2852928" cy="15962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8"/>
            <p:cNvGrpSpPr/>
            <p:nvPr/>
          </p:nvGrpSpPr>
          <p:grpSpPr>
            <a:xfrm>
              <a:off x="5038543" y="4240492"/>
              <a:ext cx="2849495" cy="1596292"/>
              <a:chOff x="500024" y="4372368"/>
              <a:chExt cx="2849495" cy="159629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00499" y="5169029"/>
                <a:ext cx="2849020" cy="799631"/>
                <a:chOff x="514522" y="4302259"/>
                <a:chExt cx="6958956" cy="199105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14522" y="4302259"/>
                  <a:ext cx="2322963" cy="1991054"/>
                </a:xfrm>
                <a:prstGeom prst="rect">
                  <a:avLst/>
                </a:prstGeom>
                <a:blipFill rotWithShape="1">
                  <a:blip r:embed="rId5"/>
                  <a:srcRect/>
                  <a:stretch>
                    <a:fillRect/>
                  </a:stretch>
                </a:blipFill>
                <a:effectLst/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6" name="Rectangle 25"/>
                <p:cNvSpPr/>
                <p:nvPr/>
              </p:nvSpPr>
              <p:spPr>
                <a:xfrm>
                  <a:off x="2838257" y="4302259"/>
                  <a:ext cx="2322963" cy="1991054"/>
                </a:xfrm>
                <a:prstGeom prst="rect">
                  <a:avLst/>
                </a:prstGeom>
                <a:blipFill rotWithShape="1">
                  <a:blip r:embed="rId6"/>
                  <a:srcRect/>
                  <a:stretch>
                    <a:fillRect/>
                  </a:stretch>
                </a:blipFill>
                <a:effectLst/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" name="Rectangle 26"/>
                <p:cNvSpPr/>
                <p:nvPr/>
              </p:nvSpPr>
              <p:spPr>
                <a:xfrm>
                  <a:off x="5150515" y="4302259"/>
                  <a:ext cx="2322963" cy="1991054"/>
                </a:xfrm>
                <a:prstGeom prst="rect">
                  <a:avLst/>
                </a:prstGeom>
                <a:blipFill rotWithShape="1">
                  <a:blip r:embed="rId7"/>
                  <a:srcRect/>
                  <a:stretch>
                    <a:fillRect/>
                  </a:stretch>
                </a:blipFill>
                <a:effectLst/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00024" y="4372368"/>
                <a:ext cx="2849495" cy="800569"/>
                <a:chOff x="504976" y="1958285"/>
                <a:chExt cx="6960117" cy="1993392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2827552" y="1958285"/>
                  <a:ext cx="2322963" cy="1991054"/>
                </a:xfrm>
                <a:prstGeom prst="rect">
                  <a:avLst/>
                </a:prstGeom>
                <a:blipFill rotWithShape="1">
                  <a:blip r:embed="rId8"/>
                  <a:srcRect/>
                  <a:stretch>
                    <a:fillRect/>
                  </a:stretch>
                </a:blipFill>
                <a:effectLst/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Rectangle 22"/>
                <p:cNvSpPr/>
                <p:nvPr/>
              </p:nvSpPr>
              <p:spPr>
                <a:xfrm>
                  <a:off x="5142130" y="1958285"/>
                  <a:ext cx="2322963" cy="1991054"/>
                </a:xfrm>
                <a:prstGeom prst="rect">
                  <a:avLst/>
                </a:prstGeom>
                <a:blipFill rotWithShape="1">
                  <a:blip r:embed="rId9"/>
                  <a:srcRect/>
                  <a:stretch>
                    <a:fillRect/>
                  </a:stretch>
                </a:blipFill>
                <a:effectLst/>
              </p:spPr>
              <p:style>
                <a:lnRef idx="0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accent1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24" name="Picture 23" descr="traffic-map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04976" y="1958285"/>
                  <a:ext cx="2322576" cy="1993392"/>
                </a:xfrm>
                <a:prstGeom prst="rect">
                  <a:avLst/>
                </a:prstGeom>
                <a:effectLst/>
              </p:spPr>
            </p:pic>
          </p:grpSp>
        </p:grpSp>
        <p:sp>
          <p:nvSpPr>
            <p:cNvPr id="28" name="Freeform 3"/>
            <p:cNvSpPr/>
            <p:nvPr/>
          </p:nvSpPr>
          <p:spPr>
            <a:xfrm>
              <a:off x="5035110" y="4739212"/>
              <a:ext cx="2852928" cy="598853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kern="1200" dirty="0" smtClean="0">
                  <a:solidFill>
                    <a:schemeClr val="tx1"/>
                  </a:solidFill>
                </a:rPr>
                <a:t>Illustrated benefits with six applications</a:t>
              </a:r>
              <a:endParaRPr lang="en-US" sz="17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28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flopp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853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Backup Slides</a:t>
            </a:r>
            <a:endParaRPr lang="en-US" sz="4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159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90053" y="1070878"/>
            <a:ext cx="53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This talk: at a glance</a:t>
            </a:r>
            <a:endParaRPr 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410519" y="1958285"/>
            <a:ext cx="2322963" cy="1991054"/>
            <a:chOff x="3410519" y="1958285"/>
            <a:chExt cx="2322963" cy="1991054"/>
          </a:xfrm>
        </p:grpSpPr>
        <p:sp>
          <p:nvSpPr>
            <p:cNvPr id="9" name="Rectangle 8"/>
            <p:cNvSpPr/>
            <p:nvPr/>
          </p:nvSpPr>
          <p:spPr>
            <a:xfrm>
              <a:off x="3410519" y="1958285"/>
              <a:ext cx="2322963" cy="1991054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410519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Personal Fitness Rewards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03612" y="1958285"/>
            <a:ext cx="2322963" cy="1991054"/>
            <a:chOff x="6303612" y="1958285"/>
            <a:chExt cx="2322963" cy="1991054"/>
          </a:xfrm>
        </p:grpSpPr>
        <p:sp>
          <p:nvSpPr>
            <p:cNvPr id="12" name="Rectangle 11"/>
            <p:cNvSpPr/>
            <p:nvPr/>
          </p:nvSpPr>
          <p:spPr>
            <a:xfrm>
              <a:off x="6303612" y="1958285"/>
              <a:ext cx="2322963" cy="199105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6303612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Retail Loyalty Card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4976" y="4302259"/>
            <a:ext cx="2322963" cy="1991054"/>
            <a:chOff x="504976" y="4302259"/>
            <a:chExt cx="2322963" cy="1991054"/>
          </a:xfrm>
        </p:grpSpPr>
        <p:sp>
          <p:nvSpPr>
            <p:cNvPr id="15" name="Rectangle 14"/>
            <p:cNvSpPr/>
            <p:nvPr/>
          </p:nvSpPr>
          <p:spPr>
            <a:xfrm>
              <a:off x="504976" y="4302259"/>
              <a:ext cx="2322963" cy="1991054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504976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Human Subjects Studies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10519" y="4302259"/>
            <a:ext cx="2322963" cy="1991054"/>
            <a:chOff x="3410519" y="4302259"/>
            <a:chExt cx="2322963" cy="1991054"/>
          </a:xfrm>
        </p:grpSpPr>
        <p:sp>
          <p:nvSpPr>
            <p:cNvPr id="19" name="Rectangle 18"/>
            <p:cNvSpPr/>
            <p:nvPr/>
          </p:nvSpPr>
          <p:spPr>
            <a:xfrm>
              <a:off x="3410519" y="4302259"/>
              <a:ext cx="2322963" cy="1991054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3410519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Recommender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System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03612" y="4302259"/>
            <a:ext cx="2322963" cy="1991054"/>
            <a:chOff x="6303612" y="4302259"/>
            <a:chExt cx="2322963" cy="1991054"/>
          </a:xfrm>
        </p:grpSpPr>
        <p:sp>
          <p:nvSpPr>
            <p:cNvPr id="22" name="Rectangle 21"/>
            <p:cNvSpPr/>
            <p:nvPr/>
          </p:nvSpPr>
          <p:spPr>
            <a:xfrm>
              <a:off x="6303612" y="4302259"/>
              <a:ext cx="2322963" cy="1991054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6303612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NIDS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03556" y="1947145"/>
            <a:ext cx="2322963" cy="1991054"/>
            <a:chOff x="3410519" y="1958285"/>
            <a:chExt cx="2322963" cy="1991054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sp>
          <p:nvSpPr>
            <p:cNvPr id="30" name="Rectangle 29"/>
            <p:cNvSpPr/>
            <p:nvPr/>
          </p:nvSpPr>
          <p:spPr>
            <a:xfrm>
              <a:off x="3410519" y="1958285"/>
              <a:ext cx="2322963" cy="1991054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3410519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Personal Fitness Rewards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03612" y="1958285"/>
            <a:ext cx="2322963" cy="1991054"/>
            <a:chOff x="6303612" y="1958285"/>
            <a:chExt cx="2322963" cy="1991054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sp>
          <p:nvSpPr>
            <p:cNvPr id="42" name="Rectangle 41"/>
            <p:cNvSpPr/>
            <p:nvPr/>
          </p:nvSpPr>
          <p:spPr>
            <a:xfrm>
              <a:off x="6303612" y="1958285"/>
              <a:ext cx="2322963" cy="1991054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 42"/>
            <p:cNvSpPr/>
            <p:nvPr/>
          </p:nvSpPr>
          <p:spPr>
            <a:xfrm>
              <a:off x="6303612" y="3122651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Retail Loyalty Card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4976" y="4302259"/>
            <a:ext cx="2322963" cy="1991054"/>
            <a:chOff x="504976" y="4302259"/>
            <a:chExt cx="2322963" cy="1991054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sp>
          <p:nvSpPr>
            <p:cNvPr id="45" name="Rectangle 44"/>
            <p:cNvSpPr/>
            <p:nvPr/>
          </p:nvSpPr>
          <p:spPr>
            <a:xfrm>
              <a:off x="504976" y="4302259"/>
              <a:ext cx="2322963" cy="1991054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 45"/>
            <p:cNvSpPr/>
            <p:nvPr/>
          </p:nvSpPr>
          <p:spPr>
            <a:xfrm>
              <a:off x="504976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Human Subjects Studies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14697" y="4302259"/>
            <a:ext cx="2322963" cy="1991054"/>
            <a:chOff x="3410519" y="4302259"/>
            <a:chExt cx="2322963" cy="1991054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sp>
          <p:nvSpPr>
            <p:cNvPr id="48" name="Rectangle 47"/>
            <p:cNvSpPr/>
            <p:nvPr/>
          </p:nvSpPr>
          <p:spPr>
            <a:xfrm>
              <a:off x="3410519" y="4302259"/>
              <a:ext cx="2322963" cy="1991054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reeform 48"/>
            <p:cNvSpPr/>
            <p:nvPr/>
          </p:nvSpPr>
          <p:spPr>
            <a:xfrm>
              <a:off x="3410519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Recommender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chemeClr val="tx1"/>
                  </a:solidFill>
                </a:rPr>
                <a:t>System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03612" y="4302259"/>
            <a:ext cx="2322963" cy="1991054"/>
            <a:chOff x="6303612" y="4302259"/>
            <a:chExt cx="2322963" cy="1991054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sp>
          <p:nvSpPr>
            <p:cNvPr id="51" name="Rectangle 50"/>
            <p:cNvSpPr/>
            <p:nvPr/>
          </p:nvSpPr>
          <p:spPr>
            <a:xfrm>
              <a:off x="6303612" y="4302259"/>
              <a:ext cx="2322963" cy="1991054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6303612" y="5466625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Collaborative NIDS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4976" y="1958285"/>
            <a:ext cx="2322963" cy="1993392"/>
            <a:chOff x="504976" y="1958285"/>
            <a:chExt cx="2322963" cy="1993392"/>
          </a:xfrm>
        </p:grpSpPr>
        <p:pic>
          <p:nvPicPr>
            <p:cNvPr id="40" name="Picture 39" descr="traffic-map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76" y="1958285"/>
              <a:ext cx="2322576" cy="19933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55"/>
            <p:cNvSpPr/>
            <p:nvPr/>
          </p:nvSpPr>
          <p:spPr>
            <a:xfrm>
              <a:off x="504976" y="3118354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Crowd-sourced traffic maps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04588" y="1957635"/>
            <a:ext cx="2322963" cy="1993392"/>
            <a:chOff x="504976" y="1958285"/>
            <a:chExt cx="2322963" cy="1993392"/>
          </a:xfrm>
          <a:effectLst>
            <a:glow rad="381000">
              <a:schemeClr val="bg1">
                <a:lumMod val="65000"/>
                <a:alpha val="75000"/>
              </a:schemeClr>
            </a:glow>
          </a:effectLst>
        </p:grpSpPr>
        <p:pic>
          <p:nvPicPr>
            <p:cNvPr id="61" name="Picture 60" descr="traffic-map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76" y="1958285"/>
              <a:ext cx="2322576" cy="1993392"/>
            </a:xfrm>
            <a:prstGeom prst="rect">
              <a:avLst/>
            </a:prstGeom>
            <a:effectLst/>
          </p:spPr>
        </p:pic>
        <p:sp>
          <p:nvSpPr>
            <p:cNvPr id="62" name="Freeform 61"/>
            <p:cNvSpPr/>
            <p:nvPr/>
          </p:nvSpPr>
          <p:spPr>
            <a:xfrm>
              <a:off x="504976" y="3118354"/>
              <a:ext cx="2322963" cy="735162"/>
            </a:xfrm>
            <a:custGeom>
              <a:avLst/>
              <a:gdLst>
                <a:gd name="connsiteX0" fmla="*/ 0 w 3480863"/>
                <a:gd name="connsiteY0" fmla="*/ 0 h 1101610"/>
                <a:gd name="connsiteX1" fmla="*/ 3480863 w 3480863"/>
                <a:gd name="connsiteY1" fmla="*/ 0 h 1101610"/>
                <a:gd name="connsiteX2" fmla="*/ 3480863 w 3480863"/>
                <a:gd name="connsiteY2" fmla="*/ 1101610 h 1101610"/>
                <a:gd name="connsiteX3" fmla="*/ 0 w 3480863"/>
                <a:gd name="connsiteY3" fmla="*/ 1101610 h 1101610"/>
                <a:gd name="connsiteX4" fmla="*/ 0 w 3480863"/>
                <a:gd name="connsiteY4" fmla="*/ 0 h 110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863" h="1101610">
                  <a:moveTo>
                    <a:pt x="0" y="0"/>
                  </a:moveTo>
                  <a:lnTo>
                    <a:pt x="3480863" y="0"/>
                  </a:lnTo>
                  <a:lnTo>
                    <a:pt x="3480863" y="1101610"/>
                  </a:lnTo>
                  <a:lnTo>
                    <a:pt x="0" y="11016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93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schemeClr val="tx1"/>
                  </a:solidFill>
                </a:rPr>
                <a:t>Crowd-sourced traffic maps</a:t>
              </a:r>
              <a:endParaRPr lang="en-US" sz="1200" b="1" kern="1200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0811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57282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Thanks!</a:t>
            </a:r>
            <a:endParaRPr lang="en-US" sz="4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7709175" cy="4036588"/>
          </a:xfrm>
        </p:spPr>
        <p:txBody>
          <a:bodyPr>
            <a:normAutofit/>
          </a:bodyPr>
          <a:lstStyle/>
          <a:p>
            <a:r>
              <a:rPr lang="en-US" dirty="0" smtClean="0"/>
              <a:t>ZØ is a new zero-knowledge compiler</a:t>
            </a:r>
            <a:endParaRPr lang="en-US" dirty="0"/>
          </a:p>
          <a:p>
            <a:pPr lvl="1"/>
            <a:r>
              <a:rPr lang="en-US" dirty="0" smtClean="0"/>
              <a:t>Detailed cost modeling enable aggressive optimizations</a:t>
            </a:r>
          </a:p>
          <a:p>
            <a:pPr lvl="1"/>
            <a:r>
              <a:rPr lang="en-US" dirty="0" smtClean="0"/>
              <a:t>High-level language brings ZK “to the masses”</a:t>
            </a:r>
          </a:p>
          <a:p>
            <a:pPr lvl="1"/>
            <a:r>
              <a:rPr lang="en-US" dirty="0" smtClean="0"/>
              <a:t>Automatic tier splitting simplifies distributed apps</a:t>
            </a:r>
            <a:endParaRPr lang="en-US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 smtClean="0"/>
              <a:t>Illustrated benefits with six interesting apps</a:t>
            </a:r>
          </a:p>
          <a:p>
            <a:pPr lvl="1"/>
            <a:r>
              <a:rPr lang="en-US" dirty="0" smtClean="0"/>
              <a:t>ZØ’s optimizations make these feasible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35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Rockwell" pitchFamily="18" charset="0"/>
                <a:ea typeface="+mj-ea"/>
                <a:cs typeface="+mj-cs"/>
              </a:defRPr>
            </a:lvl1pPr>
          </a:lstStyle>
          <a:p>
            <a:r>
              <a:rPr lang="en-US" sz="6000" smtClean="0"/>
              <a:t>Conclusions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660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7" y="480830"/>
            <a:ext cx="2135744" cy="41372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85279" y="899349"/>
            <a:ext cx="3033101" cy="7150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Modern apps demand personal data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17795" y="3264199"/>
            <a:ext cx="3200322" cy="8707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Pressure to address privacy concerns is widespread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36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645535" y="2062989"/>
            <a:ext cx="3033101" cy="7150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Often the need for data is legitimate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98969" y="4920426"/>
            <a:ext cx="3622861" cy="128263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 smtClean="0">
                <a:latin typeface="Rockwell" pitchFamily="18" charset="0"/>
              </a:rPr>
              <a:t>In many applications, this creates a tension between </a:t>
            </a:r>
            <a:r>
              <a:rPr lang="en-US" sz="2000" i="1" dirty="0" smtClean="0">
                <a:latin typeface="Rockwell" pitchFamily="18" charset="0"/>
              </a:rPr>
              <a:t>privacy</a:t>
            </a:r>
            <a:r>
              <a:rPr lang="en-US" sz="2000" dirty="0" smtClean="0">
                <a:latin typeface="Rockwell" pitchFamily="18" charset="0"/>
              </a:rPr>
              <a:t> and </a:t>
            </a:r>
            <a:r>
              <a:rPr lang="en-US" sz="2000" i="1" dirty="0" smtClean="0">
                <a:latin typeface="Rockwell" pitchFamily="18" charset="0"/>
              </a:rPr>
              <a:t>integrity</a:t>
            </a:r>
            <a:endParaRPr lang="en-US" sz="2000" dirty="0">
              <a:latin typeface="Rockwell" pitchFamily="18" charset="0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458879" y="785777"/>
            <a:ext cx="1682815" cy="3355256"/>
            <a:chOff x="1921100" y="2420530"/>
            <a:chExt cx="2204337" cy="43950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100" y="2420530"/>
              <a:ext cx="2204337" cy="4395085"/>
            </a:xfrm>
            <a:prstGeom prst="rect">
              <a:avLst/>
            </a:prstGeom>
          </p:spPr>
        </p:pic>
        <p:pic>
          <p:nvPicPr>
            <p:cNvPr id="17" name="Picture 16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267" y="3107220"/>
              <a:ext cx="1737746" cy="30845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20" y="2062989"/>
            <a:ext cx="2204337" cy="43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Zero-Knowledge: A Promising Solution</a:t>
            </a:r>
            <a:endParaRPr lang="en-US" sz="3200" dirty="0"/>
          </a:p>
        </p:txBody>
      </p:sp>
      <p:pic>
        <p:nvPicPr>
          <p:cNvPr id="8" name="Picture 7" descr="effpr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/>
          <a:stretch/>
        </p:blipFill>
        <p:spPr>
          <a:xfrm>
            <a:off x="1092088" y="2490422"/>
            <a:ext cx="3515882" cy="4096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"/>
          <a:stretch/>
        </p:blipFill>
        <p:spPr>
          <a:xfrm rot="650282">
            <a:off x="2549689" y="2504083"/>
            <a:ext cx="3368625" cy="3949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88">
            <a:off x="4674398" y="2722716"/>
            <a:ext cx="3575400" cy="3641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5223790"/>
              </p:ext>
            </p:extLst>
          </p:nvPr>
        </p:nvGraphicFramePr>
        <p:xfrm>
          <a:off x="2944354" y="3686368"/>
          <a:ext cx="3457191" cy="149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9495" y="1282019"/>
            <a:ext cx="369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ckwell" pitchFamily="18" charset="0"/>
              </a:rPr>
              <a:t>Lots of theory…</a:t>
            </a:r>
            <a:endParaRPr lang="en-US" sz="2400" dirty="0">
              <a:latin typeface="Rockwel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2329" y="2897312"/>
            <a:ext cx="2219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Rockwell" pitchFamily="18" charset="0"/>
              </a:rPr>
              <a:t>?</a:t>
            </a:r>
            <a:endParaRPr lang="en-US" sz="8000" dirty="0"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495" y="1289051"/>
            <a:ext cx="369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Rockwell" pitchFamily="18" charset="0"/>
              </a:rPr>
              <a:t>But very little practice…</a:t>
            </a:r>
            <a:endParaRPr lang="en-US" sz="2400" dirty="0">
              <a:latin typeface="Rockwell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37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49933" y="1495436"/>
            <a:ext cx="6313526" cy="762236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>
                <a:latin typeface="Rockwell" pitchFamily="18" charset="0"/>
              </a:rPr>
              <a:t>Prove that a computation was performed </a:t>
            </a:r>
            <a:endParaRPr lang="en-US" sz="2000" dirty="0" smtClean="0">
              <a:latin typeface="Rockwell" pitchFamily="18" charset="0"/>
            </a:endParaRPr>
          </a:p>
          <a:p>
            <a:pPr algn="ctr"/>
            <a:r>
              <a:rPr lang="en-US" sz="2000" dirty="0" smtClean="0">
                <a:latin typeface="Rockwell" pitchFamily="18" charset="0"/>
              </a:rPr>
              <a:t>correctly </a:t>
            </a:r>
            <a:r>
              <a:rPr lang="en-US" sz="2000" dirty="0">
                <a:latin typeface="Rockwell" pitchFamily="18" charset="0"/>
              </a:rPr>
              <a:t>without revealing inputs</a:t>
            </a:r>
          </a:p>
        </p:txBody>
      </p:sp>
    </p:spTree>
    <p:extLst>
      <p:ext uri="{BB962C8B-B14F-4D97-AF65-F5344CB8AC3E}">
        <p14:creationId xmlns:p14="http://schemas.microsoft.com/office/powerpoint/2010/main" val="248248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1" grpId="0"/>
      <p:bldP spid="11" grpId="1"/>
      <p:bldP spid="12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474" y="427790"/>
            <a:ext cx="5585326" cy="56983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The map is broken into regions, and the desired statistic is the number of clients in each region at time </a:t>
            </a:r>
            <a:r>
              <a:rPr lang="en-US" sz="2400" i="1" dirty="0" smtClean="0"/>
              <a:t>t.</a:t>
            </a:r>
            <a:endParaRPr lang="en-US" sz="2400" dirty="0" smtClean="0"/>
          </a:p>
          <a:p>
            <a:r>
              <a:rPr lang="en-US" sz="2400" dirty="0" smtClean="0"/>
              <a:t>At regular intervals, the server requests density stats from the clients.</a:t>
            </a:r>
          </a:p>
          <a:p>
            <a:r>
              <a:rPr lang="en-US" sz="2400" dirty="0" smtClean="0"/>
              <a:t>On receiving a request, each client: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Takes a GPS reading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Computes its map region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Encodes its region as a vector, zero everywhere but the column for its region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Creates shares of its vector, sends them to other clients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On receiving the other clients’ shares, each client sums all received shares and sends the result to the server</a:t>
            </a:r>
          </a:p>
          <a:p>
            <a:pPr marL="514350" indent="-457200"/>
            <a:r>
              <a:rPr lang="en-US" sz="2400" dirty="0" smtClean="0"/>
              <a:t>On receiving the summed shares from the clients, the server reconstructs the sum to obtain the density map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5" y="1283954"/>
            <a:ext cx="2204337" cy="4395085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3390423" y="2258643"/>
            <a:ext cx="187158" cy="264694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1708712" y="3351283"/>
            <a:ext cx="276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Zero-Knowledge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yalty-ph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6" y="857031"/>
            <a:ext cx="2593659" cy="5171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559" y="3414909"/>
            <a:ext cx="47580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Privacy Concern:</a:t>
            </a:r>
            <a:r>
              <a:rPr lang="en-US" dirty="0" smtClean="0"/>
              <a:t> Merchant tracks all of my purchases</a:t>
            </a:r>
          </a:p>
          <a:p>
            <a:endParaRPr lang="en-US" sz="400" dirty="0" smtClean="0"/>
          </a:p>
          <a:p>
            <a:r>
              <a:rPr lang="en-US" b="1" dirty="0" smtClean="0"/>
              <a:t>Integrity Concern:</a:t>
            </a:r>
            <a:r>
              <a:rPr lang="en-US" dirty="0" smtClean="0"/>
              <a:t> Customer might target specific discounts by faking history</a:t>
            </a:r>
          </a:p>
          <a:p>
            <a:endParaRPr lang="en-US" sz="400" dirty="0" smtClean="0"/>
          </a:p>
          <a:p>
            <a:r>
              <a:rPr lang="en-US" b="1" dirty="0" smtClean="0"/>
              <a:t>Our Solution:</a:t>
            </a:r>
            <a:r>
              <a:rPr lang="en-US" dirty="0" smtClean="0"/>
              <a:t> Implement “discounter” as transducer over purchase history, only send transducer output to merchant.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38559" y="1310862"/>
            <a:ext cx="47580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Customer </a:t>
            </a:r>
            <a:r>
              <a:rPr lang="en-US" sz="2000" b="1" dirty="0"/>
              <a:t>L</a:t>
            </a:r>
            <a:r>
              <a:rPr lang="en-US" sz="2000" b="1" dirty="0" smtClean="0"/>
              <a:t>oyalty App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Scan at checkout to receive discounts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Discounts are based on customer’s previous transactions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Examples: Walgreens’ iPhone app, Safeway “just for U”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0416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73827424"/>
              </p:ext>
            </p:extLst>
          </p:nvPr>
        </p:nvGraphicFramePr>
        <p:xfrm>
          <a:off x="1063219" y="857031"/>
          <a:ext cx="7017563" cy="481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5252802" y="2191081"/>
            <a:ext cx="2039840" cy="615729"/>
          </a:xfrm>
          <a:prstGeom prst="wedgeRoundRectCallout">
            <a:avLst>
              <a:gd name="adj1" fmla="val 7187"/>
              <a:gd name="adj2" fmla="val 254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Pinocchio Verifier Crashed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858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traffic-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5"/>
            <a:ext cx="9147733" cy="6865275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0" y="3346738"/>
            <a:ext cx="9372244" cy="735162"/>
          </a:xfrm>
          <a:custGeom>
            <a:avLst/>
            <a:gdLst>
              <a:gd name="connsiteX0" fmla="*/ 0 w 3480863"/>
              <a:gd name="connsiteY0" fmla="*/ 0 h 1101610"/>
              <a:gd name="connsiteX1" fmla="*/ 3480863 w 3480863"/>
              <a:gd name="connsiteY1" fmla="*/ 0 h 1101610"/>
              <a:gd name="connsiteX2" fmla="*/ 3480863 w 3480863"/>
              <a:gd name="connsiteY2" fmla="*/ 1101610 h 1101610"/>
              <a:gd name="connsiteX3" fmla="*/ 0 w 3480863"/>
              <a:gd name="connsiteY3" fmla="*/ 1101610 h 1101610"/>
              <a:gd name="connsiteX4" fmla="*/ 0 w 3480863"/>
              <a:gd name="connsiteY4" fmla="*/ 0 h 110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0863" h="1101610">
                <a:moveTo>
                  <a:pt x="0" y="0"/>
                </a:moveTo>
                <a:lnTo>
                  <a:pt x="3480863" y="0"/>
                </a:lnTo>
                <a:lnTo>
                  <a:pt x="3480863" y="1101610"/>
                </a:lnTo>
                <a:lnTo>
                  <a:pt x="0" y="11016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3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tx1"/>
                </a:solidFill>
              </a:rPr>
              <a:t>Crowd-sourced traffic maps</a:t>
            </a:r>
            <a:endParaRPr lang="en-US" sz="2800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ndit-logo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2" y="1412645"/>
            <a:ext cx="3991845" cy="1228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4556" y="1488009"/>
            <a:ext cx="41057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Personal Fitness Rewards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Reads workout data from personal training device (</a:t>
            </a:r>
            <a:r>
              <a:rPr lang="en-US" dirty="0" err="1" smtClean="0"/>
              <a:t>FitBit</a:t>
            </a:r>
            <a:r>
              <a:rPr lang="en-US" dirty="0" smtClean="0"/>
              <a:t>, Garmin, …)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Users receive points for each mile walked, run, biked…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Points can be applied to charities, or redeemed for discounts and rewards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4556" y="4006543"/>
            <a:ext cx="4373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Privacy Concern: </a:t>
            </a:r>
            <a:r>
              <a:rPr lang="en-US" dirty="0" smtClean="0"/>
              <a:t>Sending my location data to a third party</a:t>
            </a:r>
            <a:endParaRPr lang="en-US" sz="400" dirty="0" smtClean="0"/>
          </a:p>
          <a:p>
            <a:r>
              <a:rPr lang="en-US" b="1" dirty="0" smtClean="0"/>
              <a:t>Integrity Concern: </a:t>
            </a:r>
            <a:r>
              <a:rPr lang="en-US" dirty="0" smtClean="0"/>
              <a:t>Users lie about their exercise to receive free goods</a:t>
            </a:r>
            <a:endParaRPr lang="en-US" sz="400" dirty="0" smtClean="0"/>
          </a:p>
          <a:p>
            <a:r>
              <a:rPr lang="en-US" b="1" dirty="0" smtClean="0"/>
              <a:t>Our Solution:</a:t>
            </a:r>
            <a:r>
              <a:rPr lang="en-US" dirty="0" smtClean="0"/>
              <a:t> Compute distance from GPS coordinates on the user’s computer, send final result to third party</a:t>
            </a:r>
            <a:endParaRPr lang="en-US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 descr="scrn-Earndit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2" y="2822090"/>
            <a:ext cx="4040862" cy="21046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8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59039264"/>
              </p:ext>
            </p:extLst>
          </p:nvPr>
        </p:nvGraphicFramePr>
        <p:xfrm>
          <a:off x="1060704" y="1019556"/>
          <a:ext cx="7022592" cy="481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4621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5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 Model Accuracy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41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00648" y="2243630"/>
            <a:ext cx="7663334" cy="2946704"/>
            <a:chOff x="700648" y="2243630"/>
            <a:chExt cx="7663334" cy="2946704"/>
          </a:xfrm>
        </p:grpSpPr>
        <p:pic>
          <p:nvPicPr>
            <p:cNvPr id="3" name="Picture 2" descr="model_accurac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48" y="2243630"/>
              <a:ext cx="7663334" cy="2935755"/>
            </a:xfrm>
            <a:prstGeom prst="rect">
              <a:avLst/>
            </a:prstGeom>
          </p:spPr>
        </p:pic>
        <p:pic>
          <p:nvPicPr>
            <p:cNvPr id="14" name="Picture 13" descr="model_accurac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" t="8637" r="84275" b="78310"/>
            <a:stretch/>
          </p:blipFill>
          <p:spPr>
            <a:xfrm>
              <a:off x="1817304" y="4807130"/>
              <a:ext cx="1204239" cy="38320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182734" y="4416217"/>
            <a:ext cx="3504066" cy="1462782"/>
            <a:chOff x="5182734" y="4416217"/>
            <a:chExt cx="3504066" cy="1462782"/>
          </a:xfrm>
        </p:grpSpPr>
        <p:sp>
          <p:nvSpPr>
            <p:cNvPr id="16" name="Line Callout 1 15"/>
            <p:cNvSpPr/>
            <p:nvPr/>
          </p:nvSpPr>
          <p:spPr>
            <a:xfrm>
              <a:off x="5182734" y="4416217"/>
              <a:ext cx="2600773" cy="303202"/>
            </a:xfrm>
            <a:prstGeom prst="borderCallout1">
              <a:avLst>
                <a:gd name="adj1" fmla="val 131900"/>
                <a:gd name="adj2" fmla="val 69270"/>
                <a:gd name="adj3" fmla="val 368502"/>
                <a:gd name="adj4" fmla="val 76292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61391" y="5509667"/>
              <a:ext cx="3125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0.1 seconds on average (14%)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58975" y="1632941"/>
            <a:ext cx="4631710" cy="1432340"/>
            <a:chOff x="1258975" y="1632941"/>
            <a:chExt cx="4631710" cy="1432340"/>
          </a:xfrm>
        </p:grpSpPr>
        <p:sp>
          <p:nvSpPr>
            <p:cNvPr id="18" name="Line Callout 1 17"/>
            <p:cNvSpPr/>
            <p:nvPr/>
          </p:nvSpPr>
          <p:spPr>
            <a:xfrm>
              <a:off x="2171272" y="2762079"/>
              <a:ext cx="2728789" cy="303202"/>
            </a:xfrm>
            <a:prstGeom prst="borderCallout1">
              <a:avLst>
                <a:gd name="adj1" fmla="val -19763"/>
                <a:gd name="adj2" fmla="val 28349"/>
                <a:gd name="adj3" fmla="val -248984"/>
                <a:gd name="adj4" fmla="val 13706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58975" y="1632941"/>
              <a:ext cx="4631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Different stages of a single ZK computation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6757" y="4417016"/>
            <a:ext cx="3885288" cy="1461983"/>
            <a:chOff x="886757" y="4417016"/>
            <a:chExt cx="3885288" cy="1461983"/>
          </a:xfrm>
        </p:grpSpPr>
        <p:sp>
          <p:nvSpPr>
            <p:cNvPr id="20" name="Line Callout 1 19"/>
            <p:cNvSpPr/>
            <p:nvPr/>
          </p:nvSpPr>
          <p:spPr>
            <a:xfrm>
              <a:off x="2171272" y="4417016"/>
              <a:ext cx="2600773" cy="303202"/>
            </a:xfrm>
            <a:prstGeom prst="borderCallout1">
              <a:avLst>
                <a:gd name="adj1" fmla="val 124678"/>
                <a:gd name="adj2" fmla="val 21283"/>
                <a:gd name="adj3" fmla="val 357669"/>
                <a:gd name="adj4" fmla="val 15677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6757" y="5509667"/>
              <a:ext cx="3163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0.32 seconds on average (9%)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6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q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/>
          <a:stretch/>
        </p:blipFill>
        <p:spPr>
          <a:xfrm>
            <a:off x="6078374" y="3816005"/>
            <a:ext cx="2526783" cy="2736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ZQL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2085975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000" dirty="0"/>
              <a:t>Translated code mimics structure of original program, does additional cryptographic work for each primitive operation</a:t>
            </a:r>
          </a:p>
          <a:p>
            <a:pPr marL="285750" indent="-285750"/>
            <a:r>
              <a:rPr lang="en-US" sz="2000" dirty="0"/>
              <a:t>Relies heavily on a few primitive operations: </a:t>
            </a:r>
            <a:r>
              <a:rPr lang="en-US" sz="1800" b="1" dirty="0">
                <a:latin typeface="Consolas" pitchFamily="49" charset="0"/>
                <a:cs typeface="Consolas" pitchFamily="49" charset="0"/>
              </a:rPr>
              <a:t>map</a:t>
            </a:r>
            <a:r>
              <a:rPr lang="en-US" sz="2000" dirty="0"/>
              <a:t>, </a:t>
            </a:r>
            <a:r>
              <a:rPr lang="en-US" sz="1800" b="1" dirty="0">
                <a:latin typeface="Consolas" pitchFamily="49" charset="0"/>
                <a:cs typeface="Consolas" pitchFamily="49" charset="0"/>
              </a:rPr>
              <a:t>fold</a:t>
            </a:r>
            <a:r>
              <a:rPr lang="en-US" sz="2000" dirty="0"/>
              <a:t>, </a:t>
            </a:r>
            <a:r>
              <a:rPr lang="en-US" sz="1800" b="1" dirty="0" smtClean="0">
                <a:latin typeface="Consolas" pitchFamily="49" charset="0"/>
                <a:cs typeface="Consolas" pitchFamily="49" charset="0"/>
              </a:rPr>
              <a:t>find</a:t>
            </a:r>
          </a:p>
          <a:p>
            <a:pPr marL="285750" indent="-285750"/>
            <a:r>
              <a:rPr lang="en-US" sz="2000" dirty="0" smtClean="0">
                <a:latin typeface="Rockwell"/>
                <a:cs typeface="Rockwell"/>
              </a:rPr>
              <a:t>Lambdas allowed only in limited contexts</a:t>
            </a:r>
            <a:endParaRPr lang="en-US" sz="2000" dirty="0">
              <a:latin typeface="Rockwell"/>
              <a:cs typeface="Rockwell"/>
            </a:endParaRPr>
          </a:p>
          <a:p>
            <a:pPr marL="285750" indent="-285750"/>
            <a:r>
              <a:rPr lang="en-US" sz="2000" dirty="0">
                <a:cs typeface="Courier New"/>
              </a:rPr>
              <a:t>Translated code is highly parallelizable, esp. for the prover</a:t>
            </a:r>
          </a:p>
          <a:p>
            <a:pPr marL="285750" indent="-285750"/>
            <a:r>
              <a:rPr lang="en-US" sz="2000" dirty="0">
                <a:cs typeface="Courier New"/>
              </a:rPr>
              <a:t>Runtime available for WP 7 and 8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1564392"/>
            <a:ext cx="8382000" cy="8382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400" dirty="0">
                <a:latin typeface="Rockwell" pitchFamily="18" charset="0"/>
              </a:rPr>
              <a:t>Target code is purely-functional, operates on F# lists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50376" y="4370290"/>
            <a:ext cx="3155995" cy="3057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Pinocchio</a:t>
            </a:r>
            <a:endParaRPr lang="en-US" dirty="0"/>
          </a:p>
        </p:txBody>
      </p:sp>
      <p:pic>
        <p:nvPicPr>
          <p:cNvPr id="5" name="Picture 4" descr="Screen Shot 2013-01-29 at 3.2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66" y="2678645"/>
            <a:ext cx="3699218" cy="2899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650" y="2835551"/>
            <a:ext cx="447481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Input language is C with static loops, constant dereferences, no recursion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Everything is in-lined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ourier New"/>
              </a:rPr>
              <a:t>Values are broken into constituent bits, Boolean operations used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ourier New"/>
              </a:rPr>
              <a:t>Circuit evaluator/</a:t>
            </a:r>
            <a:r>
              <a:rPr lang="en-US" dirty="0" err="1" smtClean="0">
                <a:cs typeface="Courier New"/>
              </a:rPr>
              <a:t>prover</a:t>
            </a:r>
            <a:r>
              <a:rPr lang="en-US" dirty="0" smtClean="0">
                <a:cs typeface="Courier New"/>
              </a:rPr>
              <a:t> is optimized native code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ourier New"/>
              </a:rPr>
              <a:t>Requires polynomial interpolation and division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Courier New"/>
              </a:rPr>
              <a:t>No support for parallel execution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43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564392"/>
            <a:ext cx="8382000" cy="8382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400" dirty="0"/>
              <a:t>Target code is a fixed-length arithmetic circuit</a:t>
            </a:r>
          </a:p>
        </p:txBody>
      </p:sp>
    </p:spTree>
    <p:extLst>
      <p:ext uri="{BB962C8B-B14F-4D97-AF65-F5344CB8AC3E}">
        <p14:creationId xmlns:p14="http://schemas.microsoft.com/office/powerpoint/2010/main" val="108617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ZØ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Neither back-end is one-size-fits-all</a:t>
            </a:r>
          </a:p>
          <a:p>
            <a:r>
              <a:rPr lang="en-US" dirty="0" smtClean="0"/>
              <a:t>Understanding performance requires specialized knowledge</a:t>
            </a:r>
          </a:p>
          <a:p>
            <a:r>
              <a:rPr lang="en-US" dirty="0" smtClean="0"/>
              <a:t>Bring zero-knowledge to “the masses”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Usability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should </a:t>
            </a:r>
            <a:r>
              <a:rPr lang="en-US" i="1" dirty="0" smtClean="0"/>
              <a:t>never write their own crypto</a:t>
            </a:r>
            <a:endParaRPr lang="en-US" dirty="0" smtClean="0"/>
          </a:p>
          <a:p>
            <a:r>
              <a:rPr lang="en-US" dirty="0" smtClean="0"/>
              <a:t>Seamless integration with existing code</a:t>
            </a:r>
          </a:p>
          <a:p>
            <a:pPr lvl="1"/>
            <a:r>
              <a:rPr lang="en-US" dirty="0" smtClean="0"/>
              <a:t>LINQ is our bridge to zero-knowledge</a:t>
            </a:r>
          </a:p>
          <a:p>
            <a:pPr lvl="1"/>
            <a:r>
              <a:rPr lang="en-US" dirty="0" smtClean="0"/>
              <a:t>Can integrate ZK with large amounts of UI, Libraries, arbitrary logic</a:t>
            </a:r>
          </a:p>
          <a:p>
            <a:r>
              <a:rPr lang="en-US" dirty="0" smtClean="0"/>
              <a:t>Automates tier-splitting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5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allAtOnce"/>
      <p:bldP spid="7" grpId="0" build="p"/>
      <p:bldP spid="8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70945" y="1732546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7" name="Freeform 6"/>
          <p:cNvSpPr/>
          <p:nvPr/>
        </p:nvSpPr>
        <p:spPr>
          <a:xfrm>
            <a:off x="563423" y="2228950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ctr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kern="1200" dirty="0" smtClean="0"/>
              <a:t>C# Source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15400" y="1796728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64830" y="1732546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0" name="Freeform 9"/>
          <p:cNvSpPr/>
          <p:nvPr/>
        </p:nvSpPr>
        <p:spPr>
          <a:xfrm>
            <a:off x="2857307" y="2228950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ctr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kern="1200" dirty="0" smtClean="0"/>
              <a:t>Cost Polynomial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9285" y="1796728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8714" y="1732546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5151191" y="2228950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t" anchorCtr="0">
            <a:noAutofit/>
          </a:bodyPr>
          <a:lstStyle/>
          <a:p>
            <a:pPr marL="285750" lvl="1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Arithmetic Circuit</a:t>
            </a:r>
            <a:endParaRPr lang="en-US" sz="1300" kern="1200" dirty="0"/>
          </a:p>
          <a:p>
            <a:pPr marL="285750" lvl="1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.NET IL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503169" y="1796728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52601" y="1732546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7445079" y="2228950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t" anchorCtr="0">
            <a:noAutofit/>
          </a:bodyPr>
          <a:lstStyle/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Client IL</a:t>
            </a:r>
            <a:endParaRPr lang="en-US" sz="1300" dirty="0" smtClean="0"/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Server IL</a:t>
            </a:r>
            <a:endParaRPr lang="en-US" sz="1300" dirty="0" smtClean="0"/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Resource IL</a:t>
            </a:r>
            <a:endParaRPr lang="en-US" sz="1300" kern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841" y="3475457"/>
            <a:ext cx="8365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Implemented in C# and F#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9995 </a:t>
            </a:r>
            <a:r>
              <a:rPr lang="en-US" sz="2400" dirty="0" err="1" smtClean="0"/>
              <a:t>LoC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Uses CCI for processing and analysis, operates on IL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Uses Solver Foundation to resolve constraints</a:t>
            </a:r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r>
              <a:rPr lang="en-US" sz="2400" dirty="0" smtClean="0"/>
              <a:t>Still a work in progress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Integrate cost model generator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Tune cost model primitive coefficients</a:t>
            </a: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5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265962" y="5194051"/>
            <a:ext cx="3154021" cy="5715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/>
              </a:rPr>
              <a:t>total 203</a:t>
            </a:r>
          </a:p>
          <a:p>
            <a:r>
              <a:rPr lang="en-US" sz="1200" dirty="0">
                <a:latin typeface="Courier New"/>
              </a:rPr>
              <a:t>input 0 # input</a:t>
            </a:r>
          </a:p>
          <a:p>
            <a:r>
              <a:rPr lang="en-US" sz="1200" dirty="0">
                <a:latin typeface="Courier New"/>
              </a:rPr>
              <a:t>input 1 # input</a:t>
            </a:r>
          </a:p>
          <a:p>
            <a:r>
              <a:rPr lang="en-US" sz="1200" dirty="0">
                <a:latin typeface="Courier New"/>
              </a:rPr>
              <a:t>input 2 # input</a:t>
            </a:r>
          </a:p>
          <a:p>
            <a:r>
              <a:rPr lang="en-US" sz="1200" dirty="0">
                <a:latin typeface="Courier New"/>
              </a:rPr>
              <a:t>input 3 # input</a:t>
            </a:r>
          </a:p>
          <a:p>
            <a:r>
              <a:rPr lang="en-US" sz="1200" dirty="0">
                <a:latin typeface="Courier New"/>
              </a:rPr>
              <a:t>input 4 # input</a:t>
            </a:r>
          </a:p>
          <a:p>
            <a:r>
              <a:rPr lang="en-US" sz="1200" dirty="0">
                <a:latin typeface="Courier New"/>
              </a:rPr>
              <a:t>input 5 # input</a:t>
            </a:r>
          </a:p>
          <a:p>
            <a:r>
              <a:rPr lang="en-US" sz="1200" dirty="0">
                <a:latin typeface="Courier New"/>
              </a:rPr>
              <a:t>input 6 # input</a:t>
            </a:r>
          </a:p>
          <a:p>
            <a:r>
              <a:rPr lang="en-US" sz="1200" dirty="0">
                <a:latin typeface="Courier New"/>
              </a:rPr>
              <a:t>input 7 # input</a:t>
            </a:r>
          </a:p>
          <a:p>
            <a:r>
              <a:rPr lang="en-US" sz="1200" dirty="0">
                <a:latin typeface="Courier New"/>
              </a:rPr>
              <a:t>input 8 # input</a:t>
            </a:r>
          </a:p>
          <a:p>
            <a:r>
              <a:rPr lang="en-US" sz="1200" dirty="0">
                <a:latin typeface="Courier New"/>
              </a:rPr>
              <a:t>input 9 # input</a:t>
            </a:r>
          </a:p>
          <a:p>
            <a:r>
              <a:rPr lang="en-US" sz="1200" dirty="0">
                <a:latin typeface="Courier New"/>
              </a:rPr>
              <a:t>input 10# input</a:t>
            </a:r>
          </a:p>
          <a:p>
            <a:r>
              <a:rPr lang="en-US" sz="1200" dirty="0">
                <a:latin typeface="Courier New"/>
              </a:rPr>
              <a:t>input 11# input</a:t>
            </a:r>
          </a:p>
          <a:p>
            <a:r>
              <a:rPr lang="en-US" sz="1200" dirty="0">
                <a:latin typeface="Courier New"/>
              </a:rPr>
              <a:t>input 12# input</a:t>
            </a:r>
          </a:p>
          <a:p>
            <a:r>
              <a:rPr lang="en-US" sz="1200" dirty="0">
                <a:latin typeface="Courier New"/>
              </a:rPr>
              <a:t>input 13# input</a:t>
            </a:r>
          </a:p>
          <a:p>
            <a:r>
              <a:rPr lang="en-US" sz="1200" dirty="0">
                <a:latin typeface="Courier New"/>
              </a:rPr>
              <a:t>input 14# input</a:t>
            </a:r>
          </a:p>
          <a:p>
            <a:r>
              <a:rPr lang="en-US" sz="1200" dirty="0">
                <a:latin typeface="Courier New"/>
              </a:rPr>
              <a:t>input 15# input</a:t>
            </a:r>
          </a:p>
          <a:p>
            <a:r>
              <a:rPr lang="en-US" sz="1200" dirty="0">
                <a:latin typeface="Courier New"/>
              </a:rPr>
              <a:t>input 16# input</a:t>
            </a:r>
          </a:p>
          <a:p>
            <a:r>
              <a:rPr lang="en-US" sz="1200" dirty="0">
                <a:latin typeface="Courier New"/>
              </a:rPr>
              <a:t>input 17# input</a:t>
            </a:r>
          </a:p>
          <a:p>
            <a:r>
              <a:rPr lang="en-US" sz="1200" dirty="0">
                <a:latin typeface="Courier New"/>
              </a:rPr>
              <a:t>input 18# input</a:t>
            </a:r>
          </a:p>
          <a:p>
            <a:r>
              <a:rPr lang="en-US" sz="1200" dirty="0">
                <a:latin typeface="Courier New"/>
              </a:rPr>
              <a:t>input 19# input</a:t>
            </a:r>
          </a:p>
          <a:p>
            <a:r>
              <a:rPr lang="en-US" sz="1200" dirty="0">
                <a:latin typeface="Courier New"/>
              </a:rPr>
              <a:t>input 20# input</a:t>
            </a:r>
          </a:p>
          <a:p>
            <a:r>
              <a:rPr lang="en-US" sz="1200" dirty="0">
                <a:latin typeface="Courier New"/>
              </a:rPr>
              <a:t>input 21# input</a:t>
            </a:r>
          </a:p>
          <a:p>
            <a:r>
              <a:rPr lang="en-US" sz="1200" dirty="0">
                <a:latin typeface="Courier New"/>
              </a:rPr>
              <a:t>input 22# input</a:t>
            </a:r>
          </a:p>
          <a:p>
            <a:r>
              <a:rPr lang="en-US" sz="1200" dirty="0">
                <a:latin typeface="Courier New"/>
              </a:rPr>
              <a:t>input 23# input</a:t>
            </a:r>
          </a:p>
          <a:p>
            <a:r>
              <a:rPr lang="en-US" sz="1200" dirty="0">
                <a:latin typeface="Courier New"/>
              </a:rPr>
              <a:t>input 24# input</a:t>
            </a:r>
          </a:p>
          <a:p>
            <a:r>
              <a:rPr lang="en-US" sz="1200" dirty="0">
                <a:latin typeface="Courier New"/>
              </a:rPr>
              <a:t>input 25# input</a:t>
            </a:r>
          </a:p>
          <a:p>
            <a:r>
              <a:rPr lang="en-US" sz="1200" dirty="0">
                <a:latin typeface="Courier New"/>
              </a:rPr>
              <a:t>input 26# input</a:t>
            </a:r>
          </a:p>
          <a:p>
            <a:r>
              <a:rPr lang="en-US" sz="1200" dirty="0">
                <a:latin typeface="Courier New"/>
              </a:rPr>
              <a:t>input 27# input</a:t>
            </a:r>
          </a:p>
          <a:p>
            <a:r>
              <a:rPr lang="en-US" sz="1200" dirty="0">
                <a:latin typeface="Courier New"/>
              </a:rPr>
              <a:t>input 28# input</a:t>
            </a:r>
          </a:p>
          <a:p>
            <a:r>
              <a:rPr lang="en-US" sz="1200" dirty="0">
                <a:latin typeface="Courier New"/>
              </a:rPr>
              <a:t>input 29# input</a:t>
            </a:r>
          </a:p>
          <a:p>
            <a:r>
              <a:rPr lang="en-US" sz="1200" dirty="0">
                <a:latin typeface="Courier New"/>
              </a:rPr>
              <a:t>input 30# input</a:t>
            </a:r>
          </a:p>
          <a:p>
            <a:r>
              <a:rPr lang="en-US" sz="1200" dirty="0">
                <a:latin typeface="Courier New"/>
              </a:rPr>
              <a:t>input 31# input</a:t>
            </a:r>
          </a:p>
          <a:p>
            <a:r>
              <a:rPr lang="en-US" sz="1200" dirty="0">
                <a:latin typeface="Courier New"/>
              </a:rPr>
              <a:t>input 32# input</a:t>
            </a:r>
          </a:p>
          <a:p>
            <a:r>
              <a:rPr lang="en-US" sz="1200" dirty="0">
                <a:latin typeface="Courier New"/>
              </a:rPr>
              <a:t>input 33# input</a:t>
            </a:r>
          </a:p>
          <a:p>
            <a:r>
              <a:rPr lang="en-US" sz="1200" dirty="0">
                <a:latin typeface="Courier New"/>
              </a:rPr>
              <a:t>input 34# input</a:t>
            </a:r>
          </a:p>
          <a:p>
            <a:r>
              <a:rPr lang="en-US" sz="1200" dirty="0">
                <a:latin typeface="Courier New"/>
              </a:rPr>
              <a:t>input 35# input</a:t>
            </a:r>
          </a:p>
          <a:p>
            <a:r>
              <a:rPr lang="en-US" sz="1200" dirty="0">
                <a:latin typeface="Courier New"/>
              </a:rPr>
              <a:t>input 36# input</a:t>
            </a:r>
          </a:p>
          <a:p>
            <a:r>
              <a:rPr lang="en-US" sz="1200" dirty="0">
                <a:latin typeface="Courier New"/>
              </a:rPr>
              <a:t>input 37# input</a:t>
            </a:r>
          </a:p>
          <a:p>
            <a:r>
              <a:rPr lang="en-US" sz="1200" dirty="0">
                <a:latin typeface="Courier New"/>
              </a:rPr>
              <a:t>input 38# input</a:t>
            </a:r>
          </a:p>
          <a:p>
            <a:r>
              <a:rPr lang="en-US" sz="1200" dirty="0">
                <a:latin typeface="Courier New"/>
              </a:rPr>
              <a:t>input 39# input</a:t>
            </a:r>
          </a:p>
          <a:p>
            <a:r>
              <a:rPr lang="en-US" sz="1200" dirty="0">
                <a:latin typeface="Courier New"/>
              </a:rPr>
              <a:t>input 40# input</a:t>
            </a:r>
          </a:p>
          <a:p>
            <a:r>
              <a:rPr lang="en-US" sz="1200" dirty="0">
                <a:latin typeface="Courier New"/>
              </a:rPr>
              <a:t>input 41# input</a:t>
            </a:r>
          </a:p>
          <a:p>
            <a:r>
              <a:rPr lang="en-US" sz="1200" dirty="0">
                <a:latin typeface="Courier New"/>
              </a:rPr>
              <a:t>input 42# input</a:t>
            </a:r>
          </a:p>
          <a:p>
            <a:r>
              <a:rPr lang="en-US" sz="1200" dirty="0">
                <a:latin typeface="Courier New"/>
              </a:rPr>
              <a:t>input 43# input</a:t>
            </a:r>
          </a:p>
          <a:p>
            <a:r>
              <a:rPr lang="en-US" sz="1200" dirty="0">
                <a:latin typeface="Courier New"/>
              </a:rPr>
              <a:t>input 44# input</a:t>
            </a:r>
          </a:p>
          <a:p>
            <a:r>
              <a:rPr lang="en-US" sz="1200" dirty="0">
                <a:latin typeface="Courier New"/>
              </a:rPr>
              <a:t>input 45# input</a:t>
            </a:r>
          </a:p>
          <a:p>
            <a:r>
              <a:rPr lang="en-US" sz="1200" dirty="0">
                <a:latin typeface="Courier New"/>
              </a:rPr>
              <a:t>input 46# input</a:t>
            </a:r>
          </a:p>
          <a:p>
            <a:r>
              <a:rPr lang="en-US" sz="1200" dirty="0">
                <a:latin typeface="Courier New"/>
              </a:rPr>
              <a:t>input 47# input</a:t>
            </a:r>
          </a:p>
          <a:p>
            <a:r>
              <a:rPr lang="en-US" sz="1200" dirty="0">
                <a:latin typeface="Courier New"/>
              </a:rPr>
              <a:t>input 48# input</a:t>
            </a:r>
          </a:p>
          <a:p>
            <a:r>
              <a:rPr lang="en-US" sz="1200" dirty="0">
                <a:latin typeface="Courier New"/>
              </a:rPr>
              <a:t>input 49# input</a:t>
            </a:r>
          </a:p>
          <a:p>
            <a:r>
              <a:rPr lang="en-US" sz="1200" dirty="0">
                <a:latin typeface="Courier New"/>
              </a:rPr>
              <a:t>input 50# input</a:t>
            </a:r>
          </a:p>
          <a:p>
            <a:r>
              <a:rPr lang="en-US" sz="1200" dirty="0">
                <a:latin typeface="Courier New"/>
              </a:rPr>
              <a:t>input 51# input</a:t>
            </a:r>
          </a:p>
          <a:p>
            <a:r>
              <a:rPr lang="en-US" sz="1200" dirty="0">
                <a:latin typeface="Courier New"/>
              </a:rPr>
              <a:t>input 52# input</a:t>
            </a:r>
          </a:p>
          <a:p>
            <a:r>
              <a:rPr lang="en-US" sz="1200" dirty="0">
                <a:latin typeface="Courier New"/>
              </a:rPr>
              <a:t>input 53# input</a:t>
            </a:r>
          </a:p>
          <a:p>
            <a:r>
              <a:rPr lang="en-US" sz="1200" dirty="0">
                <a:latin typeface="Courier New"/>
              </a:rPr>
              <a:t>input 54# input</a:t>
            </a:r>
          </a:p>
          <a:p>
            <a:r>
              <a:rPr lang="en-US" sz="1200" dirty="0">
                <a:latin typeface="Courier New"/>
              </a:rPr>
              <a:t>input 55# input</a:t>
            </a:r>
          </a:p>
          <a:p>
            <a:r>
              <a:rPr lang="en-US" sz="1200" dirty="0">
                <a:latin typeface="Courier New"/>
              </a:rPr>
              <a:t>input 56# input</a:t>
            </a:r>
          </a:p>
          <a:p>
            <a:r>
              <a:rPr lang="en-US" sz="1200" dirty="0">
                <a:latin typeface="Courier New"/>
              </a:rPr>
              <a:t>input 57# input</a:t>
            </a:r>
          </a:p>
          <a:p>
            <a:r>
              <a:rPr lang="en-US" sz="1200" dirty="0">
                <a:latin typeface="Courier New"/>
              </a:rPr>
              <a:t>input 58# input</a:t>
            </a:r>
          </a:p>
          <a:p>
            <a:r>
              <a:rPr lang="en-US" sz="1200" dirty="0">
                <a:latin typeface="Courier New"/>
              </a:rPr>
              <a:t>input 59# input</a:t>
            </a:r>
          </a:p>
          <a:p>
            <a:r>
              <a:rPr lang="en-US" sz="1200" dirty="0">
                <a:latin typeface="Courier New"/>
              </a:rPr>
              <a:t>input 60# input</a:t>
            </a:r>
          </a:p>
          <a:p>
            <a:r>
              <a:rPr lang="en-US" sz="1200" dirty="0">
                <a:latin typeface="Courier New"/>
              </a:rPr>
              <a:t>input 61# input</a:t>
            </a:r>
          </a:p>
          <a:p>
            <a:r>
              <a:rPr lang="en-US" sz="1200" dirty="0">
                <a:latin typeface="Courier New"/>
              </a:rPr>
              <a:t>input 62# input</a:t>
            </a:r>
          </a:p>
          <a:p>
            <a:r>
              <a:rPr lang="en-US" sz="1200" dirty="0">
                <a:latin typeface="Courier New"/>
              </a:rPr>
              <a:t>input 63# input</a:t>
            </a:r>
          </a:p>
          <a:p>
            <a:r>
              <a:rPr lang="en-US" sz="1200" dirty="0">
                <a:latin typeface="Courier New"/>
              </a:rPr>
              <a:t>input 64# input</a:t>
            </a:r>
          </a:p>
          <a:p>
            <a:r>
              <a:rPr lang="en-US" sz="1200" dirty="0">
                <a:latin typeface="Courier New"/>
              </a:rPr>
              <a:t>input 65# input</a:t>
            </a:r>
          </a:p>
          <a:p>
            <a:r>
              <a:rPr lang="en-US" sz="1200" dirty="0">
                <a:latin typeface="Courier New"/>
              </a:rPr>
              <a:t>input 66# input</a:t>
            </a:r>
          </a:p>
          <a:p>
            <a:r>
              <a:rPr lang="en-US" sz="1200" dirty="0">
                <a:latin typeface="Courier New"/>
              </a:rPr>
              <a:t>input 67# input</a:t>
            </a:r>
          </a:p>
          <a:p>
            <a:r>
              <a:rPr lang="en-US" sz="1200" dirty="0">
                <a:latin typeface="Courier New"/>
              </a:rPr>
              <a:t>input 68# input</a:t>
            </a:r>
          </a:p>
          <a:p>
            <a:r>
              <a:rPr lang="en-US" sz="1200" dirty="0">
                <a:latin typeface="Courier New"/>
              </a:rPr>
              <a:t>input 69# input</a:t>
            </a:r>
          </a:p>
          <a:p>
            <a:r>
              <a:rPr lang="en-US" sz="1200" dirty="0">
                <a:latin typeface="Courier New"/>
              </a:rPr>
              <a:t>input 70# input</a:t>
            </a:r>
          </a:p>
          <a:p>
            <a:r>
              <a:rPr lang="en-US" sz="1200" dirty="0">
                <a:latin typeface="Courier New"/>
              </a:rPr>
              <a:t>input 71# input</a:t>
            </a:r>
          </a:p>
          <a:p>
            <a:r>
              <a:rPr lang="en-US" sz="1200" dirty="0">
                <a:latin typeface="Courier New"/>
              </a:rPr>
              <a:t>input 72# input</a:t>
            </a:r>
          </a:p>
          <a:p>
            <a:r>
              <a:rPr lang="en-US" sz="1200" dirty="0">
                <a:latin typeface="Courier New"/>
              </a:rPr>
              <a:t>input 73# input</a:t>
            </a:r>
          </a:p>
          <a:p>
            <a:r>
              <a:rPr lang="en-US" sz="1200" dirty="0">
                <a:latin typeface="Courier New"/>
              </a:rPr>
              <a:t>input 74# input</a:t>
            </a:r>
          </a:p>
          <a:p>
            <a:r>
              <a:rPr lang="en-US" sz="1200" dirty="0">
                <a:latin typeface="Courier New"/>
              </a:rPr>
              <a:t>input 75# input</a:t>
            </a:r>
          </a:p>
          <a:p>
            <a:r>
              <a:rPr lang="en-US" sz="1200" dirty="0">
                <a:latin typeface="Courier New"/>
              </a:rPr>
              <a:t>input 76# input</a:t>
            </a:r>
          </a:p>
          <a:p>
            <a:r>
              <a:rPr lang="en-US" sz="1200" dirty="0">
                <a:latin typeface="Courier New"/>
              </a:rPr>
              <a:t>input 77# input</a:t>
            </a:r>
          </a:p>
          <a:p>
            <a:r>
              <a:rPr lang="en-US" sz="1200" dirty="0">
                <a:latin typeface="Courier New"/>
              </a:rPr>
              <a:t>input 78# input</a:t>
            </a:r>
          </a:p>
          <a:p>
            <a:r>
              <a:rPr lang="en-US" sz="1200" dirty="0">
                <a:latin typeface="Courier New"/>
              </a:rPr>
              <a:t>input 79# input</a:t>
            </a:r>
          </a:p>
          <a:p>
            <a:r>
              <a:rPr lang="en-US" sz="1200" dirty="0">
                <a:latin typeface="Courier New"/>
              </a:rPr>
              <a:t>input 80# input</a:t>
            </a:r>
          </a:p>
          <a:p>
            <a:r>
              <a:rPr lang="en-US" sz="1200" dirty="0">
                <a:latin typeface="Courier New"/>
              </a:rPr>
              <a:t>input 81# input</a:t>
            </a:r>
          </a:p>
          <a:p>
            <a:r>
              <a:rPr lang="en-US" sz="1200" dirty="0">
                <a:latin typeface="Courier New"/>
              </a:rPr>
              <a:t>input 82# input</a:t>
            </a:r>
          </a:p>
          <a:p>
            <a:r>
              <a:rPr lang="en-US" sz="1200" dirty="0">
                <a:latin typeface="Courier New"/>
              </a:rPr>
              <a:t>input 83# input</a:t>
            </a:r>
          </a:p>
          <a:p>
            <a:r>
              <a:rPr lang="en-US" sz="1200" dirty="0">
                <a:latin typeface="Courier New"/>
              </a:rPr>
              <a:t>input 84# input</a:t>
            </a:r>
          </a:p>
          <a:p>
            <a:r>
              <a:rPr lang="en-US" sz="1200" dirty="0">
                <a:latin typeface="Courier New"/>
              </a:rPr>
              <a:t>input 85# input</a:t>
            </a:r>
          </a:p>
          <a:p>
            <a:r>
              <a:rPr lang="en-US" sz="1200" dirty="0">
                <a:latin typeface="Courier New"/>
              </a:rPr>
              <a:t>input 86# input</a:t>
            </a:r>
          </a:p>
          <a:p>
            <a:r>
              <a:rPr lang="en-US" sz="1200" dirty="0">
                <a:latin typeface="Courier New"/>
              </a:rPr>
              <a:t>input 87# input</a:t>
            </a:r>
          </a:p>
          <a:p>
            <a:r>
              <a:rPr lang="en-US" sz="1200" dirty="0">
                <a:latin typeface="Courier New"/>
              </a:rPr>
              <a:t>input 88# input</a:t>
            </a:r>
          </a:p>
          <a:p>
            <a:r>
              <a:rPr lang="en-US" sz="1200" dirty="0">
                <a:latin typeface="Courier New"/>
              </a:rPr>
              <a:t>input 89# input</a:t>
            </a:r>
          </a:p>
          <a:p>
            <a:r>
              <a:rPr lang="en-US" sz="1200" dirty="0">
                <a:latin typeface="Courier New"/>
              </a:rPr>
              <a:t>input 90# input</a:t>
            </a:r>
          </a:p>
          <a:p>
            <a:r>
              <a:rPr lang="en-US" sz="1200" dirty="0">
                <a:latin typeface="Courier New"/>
              </a:rPr>
              <a:t>input 91# input</a:t>
            </a:r>
          </a:p>
          <a:p>
            <a:r>
              <a:rPr lang="en-US" sz="1200" dirty="0">
                <a:latin typeface="Courier New"/>
              </a:rPr>
              <a:t>input 92# input</a:t>
            </a:r>
          </a:p>
          <a:p>
            <a:r>
              <a:rPr lang="en-US" sz="1200" dirty="0">
                <a:latin typeface="Courier New"/>
              </a:rPr>
              <a:t>input 93# input</a:t>
            </a:r>
          </a:p>
          <a:p>
            <a:r>
              <a:rPr lang="en-US" sz="1200" dirty="0">
                <a:latin typeface="Courier New"/>
              </a:rPr>
              <a:t>input 94# input</a:t>
            </a:r>
          </a:p>
          <a:p>
            <a:r>
              <a:rPr lang="en-US" sz="1200" dirty="0">
                <a:latin typeface="Courier New"/>
              </a:rPr>
              <a:t>input 95# input</a:t>
            </a:r>
          </a:p>
          <a:p>
            <a:r>
              <a:rPr lang="en-US" sz="1200" dirty="0">
                <a:latin typeface="Courier New"/>
              </a:rPr>
              <a:t>input 96# input</a:t>
            </a:r>
          </a:p>
          <a:p>
            <a:r>
              <a:rPr lang="en-US" sz="1200" dirty="0">
                <a:latin typeface="Courier New"/>
              </a:rPr>
              <a:t>input 97# input</a:t>
            </a:r>
          </a:p>
          <a:p>
            <a:r>
              <a:rPr lang="en-US" sz="1200" dirty="0">
                <a:latin typeface="Courier New"/>
              </a:rPr>
              <a:t>input 98# input</a:t>
            </a:r>
          </a:p>
          <a:p>
            <a:r>
              <a:rPr lang="en-US" sz="1200" dirty="0">
                <a:latin typeface="Courier New"/>
              </a:rPr>
              <a:t>input 99# input</a:t>
            </a:r>
          </a:p>
          <a:p>
            <a:r>
              <a:rPr lang="en-US" sz="1200" dirty="0">
                <a:latin typeface="Courier New"/>
              </a:rPr>
              <a:t>input 100          # input (unused)</a:t>
            </a:r>
          </a:p>
          <a:p>
            <a:r>
              <a:rPr lang="en-US" sz="1200" dirty="0">
                <a:latin typeface="Courier New"/>
              </a:rPr>
              <a:t>input 101          # one-input</a:t>
            </a:r>
          </a:p>
          <a:p>
            <a:r>
              <a:rPr lang="en-US" sz="1200" dirty="0">
                <a:latin typeface="Courier New"/>
              </a:rPr>
              <a:t>const-mul-0 in 1 &lt;101&gt; out 1 &lt;102&gt;# zero</a:t>
            </a:r>
          </a:p>
          <a:p>
            <a:r>
              <a:rPr lang="en-US" sz="1200" dirty="0">
                <a:latin typeface="Courier New"/>
              </a:rPr>
              <a:t>add in 2 &lt;0 1&gt; out 1 &lt;103&gt;    # add</a:t>
            </a:r>
          </a:p>
          <a:p>
            <a:r>
              <a:rPr lang="en-US" sz="1200" dirty="0">
                <a:latin typeface="Courier New"/>
              </a:rPr>
              <a:t>add in 2 &lt;103 2&gt; out 1 &lt;104&gt;  # add</a:t>
            </a:r>
          </a:p>
          <a:p>
            <a:r>
              <a:rPr lang="en-US" sz="1200" dirty="0">
                <a:latin typeface="Courier New"/>
              </a:rPr>
              <a:t>add in 2 &lt;104 3&gt; out 1 &lt;105&gt;  # add</a:t>
            </a:r>
          </a:p>
          <a:p>
            <a:r>
              <a:rPr lang="en-US" sz="1200" dirty="0">
                <a:latin typeface="Courier New"/>
              </a:rPr>
              <a:t>add in 2 &lt;105 4&gt; out 1 &lt;106&gt;  # add</a:t>
            </a:r>
          </a:p>
          <a:p>
            <a:r>
              <a:rPr lang="en-US" sz="1200" dirty="0">
                <a:latin typeface="Courier New"/>
              </a:rPr>
              <a:t>add in 2 &lt;106 5&gt; out 1 &lt;107&gt;  # add</a:t>
            </a:r>
          </a:p>
          <a:p>
            <a:r>
              <a:rPr lang="en-US" sz="1200" dirty="0">
                <a:latin typeface="Courier New"/>
              </a:rPr>
              <a:t>add in 2 &lt;107 6&gt; out 1 &lt;108&gt;  # add</a:t>
            </a:r>
          </a:p>
          <a:p>
            <a:r>
              <a:rPr lang="en-US" sz="1200" dirty="0">
                <a:latin typeface="Courier New"/>
              </a:rPr>
              <a:t>add in 2 &lt;108 7&gt; out 1 &lt;109&gt;  # add</a:t>
            </a:r>
          </a:p>
          <a:p>
            <a:r>
              <a:rPr lang="en-US" sz="1200" dirty="0">
                <a:latin typeface="Courier New"/>
              </a:rPr>
              <a:t>add in 2 &lt;109 8&gt; out 1 &lt;110&gt;  # add</a:t>
            </a:r>
          </a:p>
          <a:p>
            <a:r>
              <a:rPr lang="en-US" sz="1200" dirty="0">
                <a:latin typeface="Courier New"/>
              </a:rPr>
              <a:t>add in 2 &lt;110 9&gt; out 1 &lt;111&gt;  # add</a:t>
            </a:r>
          </a:p>
          <a:p>
            <a:r>
              <a:rPr lang="en-US" sz="1200" dirty="0">
                <a:latin typeface="Courier New"/>
              </a:rPr>
              <a:t>add in 2 &lt;111 10&gt; out 1 &lt;112&gt; # add</a:t>
            </a:r>
          </a:p>
          <a:p>
            <a:r>
              <a:rPr lang="en-US" sz="1200" dirty="0">
                <a:latin typeface="Courier New"/>
              </a:rPr>
              <a:t>add in 2 &lt;112 11&gt; out 1 &lt;113&gt; # add</a:t>
            </a:r>
          </a:p>
          <a:p>
            <a:r>
              <a:rPr lang="en-US" sz="1200" dirty="0">
                <a:latin typeface="Courier New"/>
              </a:rPr>
              <a:t>add in 2 &lt;113 12&gt; out 1 &lt;114&gt; # add</a:t>
            </a:r>
          </a:p>
          <a:p>
            <a:r>
              <a:rPr lang="en-US" sz="1200" dirty="0">
                <a:latin typeface="Courier New"/>
              </a:rPr>
              <a:t>add in 2 &lt;114 13&gt; out 1 &lt;115&gt; # add</a:t>
            </a:r>
          </a:p>
          <a:p>
            <a:r>
              <a:rPr lang="en-US" sz="1200" dirty="0">
                <a:latin typeface="Courier New"/>
              </a:rPr>
              <a:t>add in 2 &lt;115 14&gt; out 1 &lt;116&gt; # add</a:t>
            </a:r>
          </a:p>
          <a:p>
            <a:r>
              <a:rPr lang="en-US" sz="1200" dirty="0">
                <a:latin typeface="Courier New"/>
              </a:rPr>
              <a:t>add in 2 &lt;116 15&gt; out 1 &lt;117&gt; # add</a:t>
            </a:r>
          </a:p>
          <a:p>
            <a:r>
              <a:rPr lang="en-US" sz="1200" dirty="0">
                <a:latin typeface="Courier New"/>
              </a:rPr>
              <a:t>add in 2 &lt;117 16&gt; out 1 &lt;118&gt; # add</a:t>
            </a:r>
          </a:p>
          <a:p>
            <a:r>
              <a:rPr lang="en-US" sz="1200" dirty="0">
                <a:latin typeface="Courier New"/>
              </a:rPr>
              <a:t>add in 2 &lt;118 17&gt; out 1 &lt;119&gt; # add</a:t>
            </a:r>
          </a:p>
          <a:p>
            <a:r>
              <a:rPr lang="en-US" sz="1200" dirty="0">
                <a:latin typeface="Courier New"/>
              </a:rPr>
              <a:t>add in 2 &lt;119 18&gt; out 1 &lt;120&gt; # add</a:t>
            </a:r>
          </a:p>
          <a:p>
            <a:r>
              <a:rPr lang="en-US" sz="1200" dirty="0">
                <a:latin typeface="Courier New"/>
              </a:rPr>
              <a:t>add in 2 &lt;120 19&gt; out 1 &lt;121&gt; # add</a:t>
            </a:r>
          </a:p>
          <a:p>
            <a:r>
              <a:rPr lang="en-US" sz="1200" dirty="0">
                <a:latin typeface="Courier New"/>
              </a:rPr>
              <a:t>add in 2 &lt;121 20&gt; out 1 &lt;122&gt; # add</a:t>
            </a:r>
          </a:p>
          <a:p>
            <a:r>
              <a:rPr lang="en-US" sz="1200" dirty="0">
                <a:latin typeface="Courier New"/>
              </a:rPr>
              <a:t>add in 2 &lt;122 21&gt; out 1 &lt;123&gt; # add</a:t>
            </a:r>
          </a:p>
          <a:p>
            <a:r>
              <a:rPr lang="en-US" sz="1200" dirty="0">
                <a:latin typeface="Courier New"/>
              </a:rPr>
              <a:t>add in 2 &lt;123 22&gt; out 1 &lt;124&gt; # add</a:t>
            </a:r>
          </a:p>
          <a:p>
            <a:r>
              <a:rPr lang="en-US" sz="1200" dirty="0">
                <a:latin typeface="Courier New"/>
              </a:rPr>
              <a:t>add in 2 &lt;124 23&gt; out 1 &lt;125&gt; # add</a:t>
            </a:r>
          </a:p>
          <a:p>
            <a:r>
              <a:rPr lang="en-US" sz="1200" dirty="0">
                <a:latin typeface="Courier New"/>
              </a:rPr>
              <a:t>add in 2 &lt;125 24&gt; out 1 &lt;126&gt; # add</a:t>
            </a:r>
          </a:p>
          <a:p>
            <a:r>
              <a:rPr lang="en-US" sz="1200" dirty="0">
                <a:latin typeface="Courier New"/>
              </a:rPr>
              <a:t>add in 2 &lt;126 25&gt; out 1 &lt;127&gt; # add</a:t>
            </a:r>
          </a:p>
          <a:p>
            <a:r>
              <a:rPr lang="en-US" sz="1200" dirty="0">
                <a:latin typeface="Courier New"/>
              </a:rPr>
              <a:t>add in 2 &lt;127 26&gt; out 1 &lt;128&gt; # add</a:t>
            </a:r>
          </a:p>
          <a:p>
            <a:r>
              <a:rPr lang="en-US" sz="1200" dirty="0">
                <a:latin typeface="Courier New"/>
              </a:rPr>
              <a:t>add in 2 &lt;128 27&gt; out 1 &lt;129&gt; # add</a:t>
            </a:r>
          </a:p>
          <a:p>
            <a:r>
              <a:rPr lang="en-US" sz="1200" dirty="0">
                <a:latin typeface="Courier New"/>
              </a:rPr>
              <a:t>add in 2 &lt;129 28&gt; out 1 &lt;130&gt; # add</a:t>
            </a:r>
          </a:p>
          <a:p>
            <a:r>
              <a:rPr lang="en-US" sz="1200" dirty="0">
                <a:latin typeface="Courier New"/>
              </a:rPr>
              <a:t>add in 2 &lt;130 29&gt; out 1 &lt;131&gt; # add</a:t>
            </a:r>
          </a:p>
          <a:p>
            <a:r>
              <a:rPr lang="en-US" sz="1200" dirty="0">
                <a:latin typeface="Courier New"/>
              </a:rPr>
              <a:t>add in 2 &lt;131 30&gt; out 1 &lt;132&gt; # add</a:t>
            </a:r>
          </a:p>
          <a:p>
            <a:r>
              <a:rPr lang="en-US" sz="1200" dirty="0">
                <a:latin typeface="Courier New"/>
              </a:rPr>
              <a:t>add in 2 &lt;132 31&gt; out 1 &lt;133&gt; # add</a:t>
            </a:r>
          </a:p>
          <a:p>
            <a:r>
              <a:rPr lang="en-US" sz="1200" dirty="0">
                <a:latin typeface="Courier New"/>
              </a:rPr>
              <a:t>add in 2 &lt;133 32&gt; out 1 &lt;134&gt; # add</a:t>
            </a:r>
          </a:p>
          <a:p>
            <a:r>
              <a:rPr lang="en-US" sz="1200" dirty="0">
                <a:latin typeface="Courier New"/>
              </a:rPr>
              <a:t>add in 2 &lt;134 33&gt; out 1 &lt;135&gt; # add</a:t>
            </a:r>
          </a:p>
          <a:p>
            <a:r>
              <a:rPr lang="en-US" sz="1200" dirty="0">
                <a:latin typeface="Courier New"/>
              </a:rPr>
              <a:t>add in 2 &lt;135 34&gt; out 1 &lt;136&gt; # add</a:t>
            </a:r>
          </a:p>
          <a:p>
            <a:r>
              <a:rPr lang="en-US" sz="1200" dirty="0">
                <a:latin typeface="Courier New"/>
              </a:rPr>
              <a:t>add in 2 &lt;136 35&gt; out 1 &lt;137&gt; # add</a:t>
            </a:r>
          </a:p>
          <a:p>
            <a:r>
              <a:rPr lang="en-US" sz="1200" dirty="0">
                <a:latin typeface="Courier New"/>
              </a:rPr>
              <a:t>add in 2 &lt;137 36&gt; out 1 &lt;138&gt; # add</a:t>
            </a:r>
          </a:p>
          <a:p>
            <a:r>
              <a:rPr lang="en-US" sz="1200" dirty="0">
                <a:latin typeface="Courier New"/>
              </a:rPr>
              <a:t>add in 2 &lt;138 37&gt; out 1 &lt;139&gt; # add</a:t>
            </a:r>
          </a:p>
          <a:p>
            <a:r>
              <a:rPr lang="en-US" sz="1200" dirty="0">
                <a:latin typeface="Courier New"/>
              </a:rPr>
              <a:t>add in 2 &lt;139 38&gt; out 1 &lt;140&gt; # add</a:t>
            </a:r>
          </a:p>
          <a:p>
            <a:r>
              <a:rPr lang="en-US" sz="1200" dirty="0">
                <a:latin typeface="Courier New"/>
              </a:rPr>
              <a:t>add in 2 &lt;140 39&gt; out 1 &lt;141&gt; # add</a:t>
            </a:r>
          </a:p>
          <a:p>
            <a:r>
              <a:rPr lang="en-US" sz="1200" dirty="0">
                <a:latin typeface="Courier New"/>
              </a:rPr>
              <a:t>add in 2 &lt;141 40&gt; out 1 &lt;142&gt; # add</a:t>
            </a:r>
          </a:p>
          <a:p>
            <a:r>
              <a:rPr lang="en-US" sz="1200" dirty="0">
                <a:latin typeface="Courier New"/>
              </a:rPr>
              <a:t>add in 2 &lt;142 41&gt; out 1 &lt;143&gt; # add</a:t>
            </a:r>
          </a:p>
          <a:p>
            <a:r>
              <a:rPr lang="en-US" sz="1200" dirty="0">
                <a:latin typeface="Courier New"/>
              </a:rPr>
              <a:t>add in 2 &lt;143 42&gt; out 1 &lt;144&gt; # add</a:t>
            </a:r>
          </a:p>
          <a:p>
            <a:r>
              <a:rPr lang="en-US" sz="1200" dirty="0">
                <a:latin typeface="Courier New"/>
              </a:rPr>
              <a:t>add in 2 &lt;144 43&gt; out 1 &lt;145&gt; # add</a:t>
            </a:r>
          </a:p>
          <a:p>
            <a:r>
              <a:rPr lang="en-US" sz="1200" dirty="0">
                <a:latin typeface="Courier New"/>
              </a:rPr>
              <a:t>add in 2 &lt;145 44&gt; out 1 &lt;146&gt; # add</a:t>
            </a:r>
          </a:p>
          <a:p>
            <a:r>
              <a:rPr lang="en-US" sz="1200" dirty="0">
                <a:latin typeface="Courier New"/>
              </a:rPr>
              <a:t>add in 2 &lt;146 45&gt; out 1 &lt;147&gt; # add</a:t>
            </a:r>
          </a:p>
          <a:p>
            <a:r>
              <a:rPr lang="en-US" sz="1200" dirty="0">
                <a:latin typeface="Courier New"/>
              </a:rPr>
              <a:t>add in 2 &lt;147 46&gt; out 1 &lt;148&gt; # add</a:t>
            </a:r>
          </a:p>
          <a:p>
            <a:r>
              <a:rPr lang="en-US" sz="1200" dirty="0">
                <a:latin typeface="Courier New"/>
              </a:rPr>
              <a:t>add in 2 &lt;148 47&gt; out 1 &lt;149&gt; # add</a:t>
            </a:r>
          </a:p>
          <a:p>
            <a:r>
              <a:rPr lang="en-US" sz="1200" dirty="0">
                <a:latin typeface="Courier New"/>
              </a:rPr>
              <a:t>add in 2 &lt;149 48&gt; out 1 &lt;150&gt; # add</a:t>
            </a:r>
          </a:p>
          <a:p>
            <a:r>
              <a:rPr lang="en-US" sz="1200" dirty="0">
                <a:latin typeface="Courier New"/>
              </a:rPr>
              <a:t>add in 2 &lt;150 49&gt; out 1 &lt;151&gt; # add</a:t>
            </a:r>
          </a:p>
          <a:p>
            <a:r>
              <a:rPr lang="en-US" sz="1200" dirty="0">
                <a:latin typeface="Courier New"/>
              </a:rPr>
              <a:t>add in 2 &lt;151 50&gt; out 1 &lt;152&gt; # add</a:t>
            </a:r>
          </a:p>
          <a:p>
            <a:r>
              <a:rPr lang="en-US" sz="1200" dirty="0">
                <a:latin typeface="Courier New"/>
              </a:rPr>
              <a:t>add in 2 &lt;152 51&gt; out 1 &lt;153&gt; # add</a:t>
            </a:r>
          </a:p>
          <a:p>
            <a:r>
              <a:rPr lang="en-US" sz="1200" dirty="0">
                <a:latin typeface="Courier New"/>
              </a:rPr>
              <a:t>add in 2 &lt;153 52&gt; out 1 &lt;154&gt; # add</a:t>
            </a:r>
          </a:p>
          <a:p>
            <a:r>
              <a:rPr lang="en-US" sz="1200" dirty="0">
                <a:latin typeface="Courier New"/>
              </a:rPr>
              <a:t>add in 2 &lt;154 53&gt; out 1 &lt;155&gt; # add</a:t>
            </a:r>
          </a:p>
          <a:p>
            <a:r>
              <a:rPr lang="en-US" sz="1200" dirty="0">
                <a:latin typeface="Courier New"/>
              </a:rPr>
              <a:t>add in 2 &lt;155 54&gt; out 1 &lt;156&gt; # add</a:t>
            </a:r>
          </a:p>
          <a:p>
            <a:r>
              <a:rPr lang="en-US" sz="1200" dirty="0">
                <a:latin typeface="Courier New"/>
              </a:rPr>
              <a:t>add in 2 &lt;156 55&gt; out 1 &lt;157&gt; # add</a:t>
            </a:r>
          </a:p>
          <a:p>
            <a:r>
              <a:rPr lang="en-US" sz="1200" dirty="0">
                <a:latin typeface="Courier New"/>
              </a:rPr>
              <a:t>add in 2 &lt;157 56&gt; out 1 &lt;158&gt; # add</a:t>
            </a:r>
          </a:p>
          <a:p>
            <a:r>
              <a:rPr lang="en-US" sz="1200" dirty="0">
                <a:latin typeface="Courier New"/>
              </a:rPr>
              <a:t>add in 2 &lt;158 57&gt; out 1 &lt;159&gt; # add</a:t>
            </a:r>
          </a:p>
          <a:p>
            <a:r>
              <a:rPr lang="en-US" sz="1200" dirty="0">
                <a:latin typeface="Courier New"/>
              </a:rPr>
              <a:t>add in 2 &lt;159 58&gt; out 1 &lt;160&gt; # add</a:t>
            </a:r>
          </a:p>
          <a:p>
            <a:r>
              <a:rPr lang="en-US" sz="1200" dirty="0">
                <a:latin typeface="Courier New"/>
              </a:rPr>
              <a:t>add in 2 &lt;160 59&gt; out 1 &lt;161&gt; # add</a:t>
            </a:r>
          </a:p>
          <a:p>
            <a:r>
              <a:rPr lang="en-US" sz="1200" dirty="0">
                <a:latin typeface="Courier New"/>
              </a:rPr>
              <a:t>add in 2 &lt;161 60&gt; out 1 &lt;162&gt; # add</a:t>
            </a:r>
          </a:p>
          <a:p>
            <a:r>
              <a:rPr lang="en-US" sz="1200" dirty="0">
                <a:latin typeface="Courier New"/>
              </a:rPr>
              <a:t>add in 2 &lt;162 61&gt; out 1 &lt;163&gt; # add</a:t>
            </a:r>
          </a:p>
          <a:p>
            <a:r>
              <a:rPr lang="en-US" sz="1200" dirty="0">
                <a:latin typeface="Courier New"/>
              </a:rPr>
              <a:t>add in 2 &lt;163 62&gt; out 1 &lt;164&gt; # add</a:t>
            </a:r>
          </a:p>
          <a:p>
            <a:r>
              <a:rPr lang="en-US" sz="1200" dirty="0">
                <a:latin typeface="Courier New"/>
              </a:rPr>
              <a:t>add in 2 &lt;164 63&gt; out 1 &lt;165&gt; # add</a:t>
            </a:r>
          </a:p>
          <a:p>
            <a:r>
              <a:rPr lang="en-US" sz="1200" dirty="0">
                <a:latin typeface="Courier New"/>
              </a:rPr>
              <a:t>add in 2 &lt;165 64&gt; out 1 &lt;166&gt; # add</a:t>
            </a:r>
          </a:p>
          <a:p>
            <a:r>
              <a:rPr lang="en-US" sz="1200" dirty="0">
                <a:latin typeface="Courier New"/>
              </a:rPr>
              <a:t>add in 2 &lt;166 65&gt; out 1 &lt;167&gt; # add</a:t>
            </a:r>
          </a:p>
          <a:p>
            <a:r>
              <a:rPr lang="en-US" sz="1200" dirty="0">
                <a:latin typeface="Courier New"/>
              </a:rPr>
              <a:t>add in 2 &lt;167 66&gt; out 1 &lt;168&gt; # add</a:t>
            </a:r>
          </a:p>
          <a:p>
            <a:r>
              <a:rPr lang="en-US" sz="1200" dirty="0">
                <a:latin typeface="Courier New"/>
              </a:rPr>
              <a:t>add in 2 &lt;168 67&gt; out 1 &lt;169&gt; # add</a:t>
            </a:r>
          </a:p>
          <a:p>
            <a:r>
              <a:rPr lang="en-US" sz="1200" dirty="0">
                <a:latin typeface="Courier New"/>
              </a:rPr>
              <a:t>add in 2 &lt;169 68&gt; out 1 &lt;170&gt; # add</a:t>
            </a:r>
          </a:p>
          <a:p>
            <a:r>
              <a:rPr lang="en-US" sz="1200" dirty="0">
                <a:latin typeface="Courier New"/>
              </a:rPr>
              <a:t>add in 2 &lt;170 69&gt; out 1 &lt;171&gt; # add</a:t>
            </a:r>
          </a:p>
          <a:p>
            <a:r>
              <a:rPr lang="en-US" sz="1200" dirty="0">
                <a:latin typeface="Courier New"/>
              </a:rPr>
              <a:t>add in 2 &lt;171 70&gt; out 1 &lt;172&gt; # add</a:t>
            </a:r>
          </a:p>
          <a:p>
            <a:r>
              <a:rPr lang="en-US" sz="1200" dirty="0">
                <a:latin typeface="Courier New"/>
              </a:rPr>
              <a:t>add in 2 &lt;172 71&gt; out 1 &lt;173&gt; # add</a:t>
            </a:r>
          </a:p>
          <a:p>
            <a:r>
              <a:rPr lang="en-US" sz="1200" dirty="0">
                <a:latin typeface="Courier New"/>
              </a:rPr>
              <a:t>add in 2 &lt;173 72&gt; out 1 &lt;174&gt; # add</a:t>
            </a:r>
          </a:p>
          <a:p>
            <a:r>
              <a:rPr lang="en-US" sz="1200" dirty="0">
                <a:latin typeface="Courier New"/>
              </a:rPr>
              <a:t>add in 2 &lt;174 73&gt; out 1 &lt;175&gt; # add</a:t>
            </a:r>
          </a:p>
          <a:p>
            <a:r>
              <a:rPr lang="en-US" sz="1200" dirty="0">
                <a:latin typeface="Courier New"/>
              </a:rPr>
              <a:t>add in 2 &lt;175 74&gt; out 1 &lt;176&gt; # add</a:t>
            </a:r>
          </a:p>
          <a:p>
            <a:r>
              <a:rPr lang="en-US" sz="1200" dirty="0">
                <a:latin typeface="Courier New"/>
              </a:rPr>
              <a:t>add in 2 &lt;176 75&gt; out 1 &lt;177&gt; # add</a:t>
            </a:r>
          </a:p>
          <a:p>
            <a:r>
              <a:rPr lang="en-US" sz="1200" dirty="0">
                <a:latin typeface="Courier New"/>
              </a:rPr>
              <a:t>add in 2 &lt;177 76&gt; out 1 &lt;178&gt; # add</a:t>
            </a:r>
          </a:p>
          <a:p>
            <a:r>
              <a:rPr lang="en-US" sz="1200" dirty="0">
                <a:latin typeface="Courier New"/>
              </a:rPr>
              <a:t>add in 2 &lt;178 77&gt; out 1 &lt;179&gt; # add</a:t>
            </a:r>
          </a:p>
          <a:p>
            <a:r>
              <a:rPr lang="en-US" sz="1200" dirty="0">
                <a:latin typeface="Courier New"/>
              </a:rPr>
              <a:t>add in 2 &lt;179 78&gt; out 1 &lt;180&gt; # add</a:t>
            </a:r>
          </a:p>
          <a:p>
            <a:r>
              <a:rPr lang="en-US" sz="1200" dirty="0">
                <a:latin typeface="Courier New"/>
              </a:rPr>
              <a:t>add in 2 &lt;180 79&gt; out 1 &lt;181&gt; # add</a:t>
            </a:r>
          </a:p>
          <a:p>
            <a:r>
              <a:rPr lang="en-US" sz="1200" dirty="0">
                <a:latin typeface="Courier New"/>
              </a:rPr>
              <a:t>add in 2 &lt;181 80&gt; out 1 &lt;182&gt; # add</a:t>
            </a:r>
          </a:p>
          <a:p>
            <a:r>
              <a:rPr lang="en-US" sz="1200" dirty="0">
                <a:latin typeface="Courier New"/>
              </a:rPr>
              <a:t>add in 2 &lt;182 81&gt; out 1 &lt;183&gt; # add</a:t>
            </a:r>
          </a:p>
          <a:p>
            <a:r>
              <a:rPr lang="en-US" sz="1200" dirty="0">
                <a:latin typeface="Courier New"/>
              </a:rPr>
              <a:t>add in 2 &lt;183 82&gt; out 1 &lt;184&gt; # add</a:t>
            </a:r>
          </a:p>
          <a:p>
            <a:r>
              <a:rPr lang="en-US" sz="1200" dirty="0">
                <a:latin typeface="Courier New"/>
              </a:rPr>
              <a:t>add in 2 &lt;184 83&gt; out 1 &lt;185&gt; # add</a:t>
            </a:r>
          </a:p>
          <a:p>
            <a:r>
              <a:rPr lang="en-US" sz="1200" dirty="0">
                <a:latin typeface="Courier New"/>
              </a:rPr>
              <a:t>add in 2 &lt;185 84&gt; out 1 &lt;186&gt; # add</a:t>
            </a:r>
          </a:p>
          <a:p>
            <a:r>
              <a:rPr lang="en-US" sz="1200" dirty="0">
                <a:latin typeface="Courier New"/>
              </a:rPr>
              <a:t>add in 2 &lt;186 85&gt; out 1 &lt;187&gt; # add</a:t>
            </a:r>
          </a:p>
          <a:p>
            <a:r>
              <a:rPr lang="en-US" sz="1200" dirty="0">
                <a:latin typeface="Courier New"/>
              </a:rPr>
              <a:t>add in 2 &lt;187 86&gt; out 1 &lt;188&gt; # add</a:t>
            </a:r>
          </a:p>
          <a:p>
            <a:r>
              <a:rPr lang="en-US" sz="1200" dirty="0">
                <a:latin typeface="Courier New"/>
              </a:rPr>
              <a:t>add in 2 &lt;188 87&gt; out 1 &lt;189&gt; # add</a:t>
            </a:r>
          </a:p>
          <a:p>
            <a:r>
              <a:rPr lang="en-US" sz="1200" dirty="0">
                <a:latin typeface="Courier New"/>
              </a:rPr>
              <a:t>add in 2 &lt;189 88&gt; out 1 &lt;190&gt; # add</a:t>
            </a:r>
          </a:p>
          <a:p>
            <a:r>
              <a:rPr lang="en-US" sz="1200" dirty="0">
                <a:latin typeface="Courier New"/>
              </a:rPr>
              <a:t>add in 2 &lt;190 89&gt; out 1 &lt;191&gt; # add</a:t>
            </a:r>
          </a:p>
          <a:p>
            <a:r>
              <a:rPr lang="en-US" sz="1200" dirty="0">
                <a:latin typeface="Courier New"/>
              </a:rPr>
              <a:t>add in 2 &lt;191 90&gt; out 1 &lt;192&gt; # add</a:t>
            </a:r>
          </a:p>
          <a:p>
            <a:r>
              <a:rPr lang="en-US" sz="1200" dirty="0">
                <a:latin typeface="Courier New"/>
              </a:rPr>
              <a:t>add in 2 &lt;192 91&gt; out 1 &lt;193&gt; # add</a:t>
            </a:r>
          </a:p>
          <a:p>
            <a:r>
              <a:rPr lang="en-US" sz="1200" dirty="0">
                <a:latin typeface="Courier New"/>
              </a:rPr>
              <a:t>add in 2 &lt;193 92&gt; out 1 &lt;194&gt; # add</a:t>
            </a:r>
          </a:p>
          <a:p>
            <a:r>
              <a:rPr lang="en-US" sz="1200" dirty="0">
                <a:latin typeface="Courier New"/>
              </a:rPr>
              <a:t>add in 2 &lt;194 93&gt; out 1 &lt;195&gt; # add</a:t>
            </a:r>
          </a:p>
          <a:p>
            <a:r>
              <a:rPr lang="en-US" sz="1200" dirty="0">
                <a:latin typeface="Courier New"/>
              </a:rPr>
              <a:t>add in 2 &lt;195 94&gt; out 1 &lt;196&gt; # add</a:t>
            </a:r>
          </a:p>
          <a:p>
            <a:r>
              <a:rPr lang="en-US" sz="1200" dirty="0">
                <a:latin typeface="Courier New"/>
              </a:rPr>
              <a:t>add in 2 &lt;196 95&gt; out 1 &lt;197&gt; # add</a:t>
            </a:r>
          </a:p>
          <a:p>
            <a:r>
              <a:rPr lang="en-US" sz="1200" dirty="0">
                <a:latin typeface="Courier New"/>
              </a:rPr>
              <a:t>add in 2 &lt;197 96&gt; out 1 &lt;198&gt; # add</a:t>
            </a:r>
          </a:p>
          <a:p>
            <a:r>
              <a:rPr lang="en-US" sz="1200" dirty="0">
                <a:latin typeface="Courier New"/>
              </a:rPr>
              <a:t>add in 2 &lt;198 97&gt; out 1 &lt;199&gt; # add</a:t>
            </a:r>
          </a:p>
          <a:p>
            <a:r>
              <a:rPr lang="en-US" sz="1200" dirty="0">
                <a:latin typeface="Courier New"/>
              </a:rPr>
              <a:t>add in 2 &lt;199 98&gt; out 1 &lt;200&gt; # add</a:t>
            </a:r>
          </a:p>
          <a:p>
            <a:r>
              <a:rPr lang="en-US" sz="1200" dirty="0">
                <a:latin typeface="Courier New"/>
              </a:rPr>
              <a:t>add in 2 &lt;200 99&gt; out 1 &lt;201&gt; # add</a:t>
            </a:r>
          </a:p>
          <a:p>
            <a:r>
              <a:rPr lang="en-US" sz="1200" dirty="0" err="1">
                <a:latin typeface="Courier New"/>
              </a:rPr>
              <a:t>mul</a:t>
            </a:r>
            <a:r>
              <a:rPr lang="en-US" sz="1200" dirty="0">
                <a:latin typeface="Courier New"/>
              </a:rPr>
              <a:t> in 2 &lt;101 201&gt; out 1 &lt;202&gt;# output-cast</a:t>
            </a:r>
          </a:p>
          <a:p>
            <a:r>
              <a:rPr lang="en-US" sz="1200" dirty="0">
                <a:latin typeface="Courier New"/>
              </a:rPr>
              <a:t>output 202         # </a:t>
            </a:r>
          </a:p>
          <a:p>
            <a:endParaRPr lang="en-US" sz="1200" dirty="0"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4920" y="0"/>
            <a:ext cx="3188970" cy="29987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in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140"/>
          <a:stretch/>
        </p:blipFill>
        <p:spPr>
          <a:xfrm>
            <a:off x="632430" y="3354752"/>
            <a:ext cx="2469221" cy="1813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65" y="1620154"/>
            <a:ext cx="4667870" cy="564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8027" y="1595662"/>
            <a:ext cx="3265714" cy="298452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99775" y="3289440"/>
            <a:ext cx="1489894" cy="613074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171950" y="1894114"/>
            <a:ext cx="1069521" cy="298452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77687" y="3902514"/>
            <a:ext cx="1943100" cy="358850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77686" y="4261363"/>
            <a:ext cx="2023965" cy="384048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18507" y="4645411"/>
            <a:ext cx="571500" cy="182880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453741" y="1885950"/>
            <a:ext cx="1452194" cy="298452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89908" y="4828291"/>
            <a:ext cx="367392" cy="365760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20106" y="2306685"/>
            <a:ext cx="1067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ZQL</a:t>
            </a:r>
            <a:r>
              <a:rPr lang="en-US" sz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900" dirty="0"/>
          </a:p>
        </p:txBody>
      </p:sp>
      <p:sp>
        <p:nvSpPr>
          <p:cNvPr id="15" name="Rectangle 14"/>
          <p:cNvSpPr/>
          <p:nvPr/>
        </p:nvSpPr>
        <p:spPr>
          <a:xfrm>
            <a:off x="5853266" y="2306685"/>
            <a:ext cx="2257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Pinocchio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3420835" y="3776483"/>
            <a:ext cx="203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Multiplication</a:t>
            </a:r>
          </a:p>
          <a:p>
            <a:r>
              <a:rPr lang="en-US" sz="1600" dirty="0" smtClean="0"/>
              <a:t>100 Additions</a:t>
            </a:r>
          </a:p>
          <a:p>
            <a:r>
              <a:rPr lang="en-US" sz="1600" dirty="0" smtClean="0"/>
              <a:t>101 I/O Wires</a:t>
            </a:r>
            <a:endParaRPr lang="en-US" sz="1600" dirty="0"/>
          </a:p>
        </p:txBody>
      </p:sp>
      <p:sp>
        <p:nvSpPr>
          <p:cNvPr id="19" name="Left Brace 18"/>
          <p:cNvSpPr/>
          <p:nvPr/>
        </p:nvSpPr>
        <p:spPr>
          <a:xfrm>
            <a:off x="5074920" y="2971044"/>
            <a:ext cx="166551" cy="244187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7010400" y="1650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0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-8.1509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8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Comparison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62410304"/>
              </p:ext>
            </p:extLst>
          </p:nvPr>
        </p:nvGraphicFramePr>
        <p:xfrm>
          <a:off x="1730828" y="1292170"/>
          <a:ext cx="7282543" cy="501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ular Callout 6" hidden="1"/>
          <p:cNvSpPr/>
          <p:nvPr/>
        </p:nvSpPr>
        <p:spPr>
          <a:xfrm>
            <a:off x="2530642" y="3528254"/>
            <a:ext cx="2165183" cy="949168"/>
          </a:xfrm>
          <a:prstGeom prst="wedgeRoundRectCallout">
            <a:avLst>
              <a:gd name="adj1" fmla="val -39538"/>
              <a:gd name="adj2" fmla="val 1033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</a:t>
            </a:r>
          </a:p>
          <a:p>
            <a:pPr algn="ctr"/>
            <a:r>
              <a:rPr lang="en-US" dirty="0" smtClean="0"/>
              <a:t>“Big Data” operations</a:t>
            </a:r>
            <a:endParaRPr lang="en-US" dirty="0"/>
          </a:p>
        </p:txBody>
      </p:sp>
      <p:sp>
        <p:nvSpPr>
          <p:cNvPr id="8" name="Rounded Rectangular Callout 7" hidden="1"/>
          <p:cNvSpPr/>
          <p:nvPr/>
        </p:nvSpPr>
        <p:spPr>
          <a:xfrm>
            <a:off x="4695825" y="2286000"/>
            <a:ext cx="2024015" cy="1148142"/>
          </a:xfrm>
          <a:prstGeom prst="wedgeRoundRectCallout">
            <a:avLst>
              <a:gd name="adj1" fmla="val 59023"/>
              <a:gd name="adj2" fmla="val 12165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fixed-size arithmetic expressions</a:t>
            </a:r>
            <a:endParaRPr lang="en-US" dirty="0"/>
          </a:p>
        </p:txBody>
      </p:sp>
      <p:sp>
        <p:nvSpPr>
          <p:cNvPr id="9" name="Rounded Rectangular Callout 8" hidden="1"/>
          <p:cNvSpPr/>
          <p:nvPr/>
        </p:nvSpPr>
        <p:spPr>
          <a:xfrm>
            <a:off x="5559055" y="4441893"/>
            <a:ext cx="2089520" cy="1092132"/>
          </a:xfrm>
          <a:prstGeom prst="wedgeRoundRectCallout">
            <a:avLst>
              <a:gd name="adj1" fmla="val -69808"/>
              <a:gd name="adj2" fmla="val -742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more complex Boolean queries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95943" y="3434142"/>
            <a:ext cx="115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Pinocchio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95943" y="4737703"/>
            <a:ext cx="115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ZQL</a:t>
            </a:r>
            <a:endParaRPr lang="en-US" sz="1600" dirty="0"/>
          </a:p>
        </p:txBody>
      </p:sp>
      <p:sp>
        <p:nvSpPr>
          <p:cNvPr id="28" name="Left Brace 27"/>
          <p:cNvSpPr/>
          <p:nvPr/>
        </p:nvSpPr>
        <p:spPr>
          <a:xfrm>
            <a:off x="1534886" y="3084986"/>
            <a:ext cx="106135" cy="103686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>
            <a:off x="1534885" y="4388547"/>
            <a:ext cx="106135" cy="103686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3832797" y="3736283"/>
            <a:ext cx="1610229" cy="771135"/>
          </a:xfrm>
          <a:prstGeom prst="wedgeRoundRectCallout">
            <a:avLst>
              <a:gd name="adj1" fmla="val -66608"/>
              <a:gd name="adj2" fmla="val 889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“Big Data”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038346" y="2197328"/>
            <a:ext cx="1808683" cy="1025969"/>
          </a:xfrm>
          <a:prstGeom prst="wedgeRoundRectCallout">
            <a:avLst>
              <a:gd name="adj1" fmla="val -66608"/>
              <a:gd name="adj2" fmla="val 889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complex comparisons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911157" y="2710314"/>
            <a:ext cx="1808683" cy="1025969"/>
          </a:xfrm>
          <a:prstGeom prst="wedgeRoundRectCallout">
            <a:avLst>
              <a:gd name="adj1" fmla="val 52688"/>
              <a:gd name="adj2" fmla="val 7214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 for fixed arithmetic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8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F98A57-2210-49EB-94BA-0CFE41E57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6E1C31-22E4-484C-9C9D-3164FB468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9D3B3D-866B-425B-A691-48F47C9CE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1C617-0442-44F1-B208-C8AF4A1818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9357A3-9505-43A1-B5C5-2FFCE24E4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74902C-0A23-4316-ACCD-DB7B3EDA1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867D23-B173-45DB-B7AC-1209F9D27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D2F98B-F23A-44AE-AB4D-50B912025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A1475F-CA52-481F-BB79-9E653A7C2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1B067A-EEFD-4892-AD05-3A14FEB70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02215B-3E65-4F7B-95C9-DC2EDD808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6BA99F-29D2-4EE7-85C7-F147E9156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F3083-836C-4416-A9C7-89777BC6C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2A47CA-2E02-44DF-804F-2A9724DA0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51FB62-7ED1-4B33-AA15-E38EAAEEB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6" grpId="0"/>
      <p:bldP spid="27" grpId="0"/>
      <p:bldP spid="28" grpId="0" animBg="1"/>
      <p:bldP spid="29" grpId="0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ZQL Performance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0314" y="5345313"/>
            <a:ext cx="752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 smtClean="0"/>
              <a:t>eqOp</a:t>
            </a:r>
            <a:r>
              <a:rPr lang="nl-NL" sz="1600" dirty="0" smtClean="0"/>
              <a:t>*</a:t>
            </a:r>
            <a:r>
              <a:rPr lang="nl-NL" sz="1600" dirty="0" err="1" smtClean="0"/>
              <a:t>regionListSize</a:t>
            </a:r>
            <a:r>
              <a:rPr lang="nl-NL" sz="1600" dirty="0" smtClean="0"/>
              <a:t> + </a:t>
            </a:r>
            <a:r>
              <a:rPr lang="nl-NL" sz="1600" dirty="0" err="1" smtClean="0"/>
              <a:t>addOP</a:t>
            </a:r>
            <a:r>
              <a:rPr lang="nl-NL" sz="1600" dirty="0" smtClean="0"/>
              <a:t> + 12*</a:t>
            </a:r>
            <a:r>
              <a:rPr lang="nl-NL" sz="1600" dirty="0" err="1" smtClean="0"/>
              <a:t>expOp</a:t>
            </a:r>
            <a:r>
              <a:rPr lang="nl-NL" sz="1600" dirty="0" smtClean="0"/>
              <a:t> + 3 * </a:t>
            </a:r>
            <a:r>
              <a:rPr lang="nl-NL" sz="1600" dirty="0" err="1" smtClean="0"/>
              <a:t>extendOp</a:t>
            </a:r>
            <a:r>
              <a:rPr lang="nl-NL" sz="1600" dirty="0" smtClean="0"/>
              <a:t> + 14*</a:t>
            </a:r>
            <a:r>
              <a:rPr lang="nl-NL" sz="1600" dirty="0" err="1" smtClean="0"/>
              <a:t>mltOp</a:t>
            </a:r>
            <a:r>
              <a:rPr lang="nl-NL" sz="1600" dirty="0" smtClean="0"/>
              <a:t> + </a:t>
            </a:r>
            <a:r>
              <a:rPr lang="en-US" sz="1600" dirty="0" smtClean="0"/>
              <a:t>…</a:t>
            </a:r>
            <a:endParaRPr lang="nl-NL" sz="1600" dirty="0"/>
          </a:p>
          <a:p>
            <a:endParaRPr lang="en-US" sz="1600" dirty="0"/>
          </a:p>
        </p:txBody>
      </p:sp>
      <p:sp>
        <p:nvSpPr>
          <p:cNvPr id="7" name="Down Arrow 6"/>
          <p:cNvSpPr/>
          <p:nvPr/>
        </p:nvSpPr>
        <p:spPr>
          <a:xfrm>
            <a:off x="4144205" y="4576343"/>
            <a:ext cx="508000" cy="5951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5400000">
            <a:off x="5427052" y="2831055"/>
            <a:ext cx="334210" cy="485474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64045" y="4496135"/>
            <a:ext cx="180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Cryptographic </a:t>
            </a:r>
          </a:p>
          <a:p>
            <a:pPr algn="ctr"/>
            <a:r>
              <a:rPr lang="en-US" sz="1600" dirty="0" smtClean="0"/>
              <a:t>Overhead</a:t>
            </a:r>
            <a:endParaRPr lang="en-US" sz="1600" dirty="0"/>
          </a:p>
        </p:txBody>
      </p:sp>
      <p:pic>
        <p:nvPicPr>
          <p:cNvPr id="17" name="Picture 16" descr="Screen Shot 2013-01-29 at 8.03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7" y="2260975"/>
            <a:ext cx="3365500" cy="1651000"/>
          </a:xfrm>
          <a:prstGeom prst="rect">
            <a:avLst/>
          </a:prstGeom>
        </p:spPr>
      </p:pic>
      <p:pic>
        <p:nvPicPr>
          <p:cNvPr id="18" name="Picture 17" descr="Screen Shot 2013-01-29 at 8.06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7" y="4251492"/>
            <a:ext cx="7035800" cy="20320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4999789" y="2260975"/>
            <a:ext cx="1858211" cy="792072"/>
          </a:xfrm>
          <a:prstGeom prst="wedgeRoundRectCallout">
            <a:avLst>
              <a:gd name="adj1" fmla="val -96373"/>
              <a:gd name="adj2" fmla="val 1524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Terms represent input size</a:t>
            </a:r>
            <a:endParaRPr lang="en-US" sz="16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5152189" y="2413374"/>
            <a:ext cx="1986548" cy="920409"/>
          </a:xfrm>
          <a:prstGeom prst="wedgeRoundRectCallout">
            <a:avLst>
              <a:gd name="adj1" fmla="val -121646"/>
              <a:gd name="adj2" fmla="val 320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Tracks iterations of current expression</a:t>
            </a:r>
            <a:endParaRPr lang="en-US" sz="1600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5152189" y="2657011"/>
            <a:ext cx="1858211" cy="792072"/>
          </a:xfrm>
          <a:prstGeom prst="wedgeRoundRectCallout">
            <a:avLst>
              <a:gd name="adj1" fmla="val -133064"/>
              <a:gd name="adj2" fmla="val 4393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Execute nested operation</a:t>
            </a:r>
            <a:endParaRPr lang="en-US" sz="1600" dirty="0"/>
          </a:p>
        </p:txBody>
      </p:sp>
      <p:sp>
        <p:nvSpPr>
          <p:cNvPr id="22" name="Rounded Rectangular Callout 21"/>
          <p:cNvSpPr/>
          <p:nvPr/>
        </p:nvSpPr>
        <p:spPr>
          <a:xfrm>
            <a:off x="5152189" y="2937747"/>
            <a:ext cx="1858211" cy="792072"/>
          </a:xfrm>
          <a:prstGeom prst="wedgeRoundRectCallout">
            <a:avLst>
              <a:gd name="adj1" fmla="val -158244"/>
              <a:gd name="adj2" fmla="val 3380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Accumulate cost of nested op.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48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9017" y="1309672"/>
            <a:ext cx="7205966" cy="6334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/>
              <a:t>Symbolically execute code generated by ZQL compiler</a:t>
            </a:r>
          </a:p>
        </p:txBody>
      </p:sp>
    </p:spTree>
    <p:extLst>
      <p:ext uri="{BB962C8B-B14F-4D97-AF65-F5344CB8AC3E}">
        <p14:creationId xmlns:p14="http://schemas.microsoft.com/office/powerpoint/2010/main" val="224565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Pinocchio Performance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84557"/>
              </p:ext>
            </p:extLst>
          </p:nvPr>
        </p:nvGraphicFramePr>
        <p:xfrm>
          <a:off x="457200" y="2553218"/>
          <a:ext cx="8229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7747"/>
                <a:gridCol w="553185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# Multiplication Gates</a:t>
                      </a:r>
                      <a:endParaRPr lang="en-US" sz="140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# Input Wires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Proof Gen &amp; Computation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(7(d + N) – 2N + d)</a:t>
                      </a:r>
                      <a:r>
                        <a:rPr lang="en-US" sz="1400" dirty="0" err="1" smtClean="0"/>
                        <a:t>ExpMulB</a:t>
                      </a:r>
                      <a:r>
                        <a:rPr lang="en-US" sz="1400" baseline="0" dirty="0" smtClean="0"/>
                        <a:t> + … + O(d log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baseline="0" dirty="0" smtClean="0"/>
                        <a:t> d)(</a:t>
                      </a:r>
                      <a:r>
                        <a:rPr lang="en-US" sz="1400" baseline="0" dirty="0" err="1" smtClean="0"/>
                        <a:t>mul</a:t>
                      </a:r>
                      <a:r>
                        <a:rPr lang="en-US" sz="1400" baseline="0" dirty="0" smtClean="0"/>
                        <a:t> + add)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Verification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N(</a:t>
                      </a:r>
                      <a:r>
                        <a:rPr lang="en-US" sz="1400" dirty="0" err="1" smtClean="0"/>
                        <a:t>mul</a:t>
                      </a:r>
                      <a:r>
                        <a:rPr lang="en-US" sz="1400" dirty="0" smtClean="0"/>
                        <a:t> + add) + 7Pair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6777791" y="2178902"/>
            <a:ext cx="1604210" cy="748632"/>
          </a:xfrm>
          <a:prstGeom prst="wedgeRoundRectCallout">
            <a:avLst>
              <a:gd name="adj1" fmla="val -55833"/>
              <a:gd name="adj2" fmla="val 11071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Interpolation Cost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7275" y="5534526"/>
            <a:ext cx="875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O(6002 log</a:t>
            </a:r>
            <a:r>
              <a:rPr lang="en-US" baseline="30000" dirty="0" smtClean="0"/>
              <a:t>2</a:t>
            </a:r>
            <a:r>
              <a:rPr lang="en-US" dirty="0" smtClean="0"/>
              <a:t> 6002</a:t>
            </a:r>
            <a:r>
              <a:rPr lang="es-ES_tradnl" dirty="0" smtClean="0"/>
              <a:t>)(</a:t>
            </a:r>
            <a:r>
              <a:rPr lang="es-ES_tradnl" dirty="0" err="1" smtClean="0"/>
              <a:t>add+mul</a:t>
            </a:r>
            <a:r>
              <a:rPr lang="es-ES_tradnl" dirty="0" smtClean="0"/>
              <a:t>) + 6507 </a:t>
            </a:r>
            <a:r>
              <a:rPr lang="es-ES_tradnl" dirty="0" err="1" smtClean="0"/>
              <a:t>ExpT</a:t>
            </a:r>
            <a:r>
              <a:rPr lang="es-ES_tradnl" dirty="0" smtClean="0"/>
              <a:t> + 44034 </a:t>
            </a:r>
            <a:r>
              <a:rPr lang="es-ES_tradnl" dirty="0" err="1" smtClean="0"/>
              <a:t>ExpB</a:t>
            </a:r>
            <a:r>
              <a:rPr lang="es-ES_tradnl" dirty="0" smtClean="0"/>
              <a:t> + 50541 </a:t>
            </a:r>
            <a:r>
              <a:rPr lang="es-ES_tradnl" dirty="0" err="1" smtClean="0"/>
              <a:t>ExpMulB</a:t>
            </a:r>
            <a:r>
              <a:rPr lang="es-ES_tradnl" dirty="0" smtClean="0"/>
              <a:t> +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318000" y="4863751"/>
            <a:ext cx="508000" cy="5951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3-01-29 at 8.0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4538900"/>
            <a:ext cx="7035800" cy="20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1830" y="3739972"/>
            <a:ext cx="1664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Bryan </a:t>
            </a:r>
            <a:r>
              <a:rPr lang="en-US" sz="1200" dirty="0" err="1" smtClean="0"/>
              <a:t>Parno</a:t>
            </a:r>
            <a:endParaRPr lang="en-US" sz="1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49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9017" y="1325046"/>
            <a:ext cx="7205966" cy="6334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 smtClean="0"/>
              <a:t>Static polynomial based on circuit characteristics</a:t>
            </a:r>
            <a:endParaRPr lang="en-US" sz="2000" dirty="0"/>
          </a:p>
        </p:txBody>
      </p:sp>
      <p:pic>
        <p:nvPicPr>
          <p:cNvPr id="12" name="Picture 11" descr="pinoch-compi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8" y="2553218"/>
            <a:ext cx="8485010" cy="250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</a:t>
            </a:fld>
            <a:endParaRPr lang="en-US"/>
          </a:p>
        </p:txBody>
      </p:sp>
      <p:pic>
        <p:nvPicPr>
          <p:cNvPr id="3" name="waze-des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Compiling to Zero-Knowledge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505528"/>
            <a:ext cx="7613608" cy="2393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271" y="2409815"/>
            <a:ext cx="1066069" cy="708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50340" y="1563124"/>
            <a:ext cx="4176160" cy="2214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26500" y="1677101"/>
            <a:ext cx="2126985" cy="2100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1-30 at 9.46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4597400"/>
            <a:ext cx="6832600" cy="12446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216400" y="3467100"/>
            <a:ext cx="1866900" cy="762000"/>
          </a:xfrm>
          <a:prstGeom prst="wedgeRoundRectCallout">
            <a:avLst>
              <a:gd name="adj1" fmla="val -16328"/>
              <a:gd name="adj2" fmla="val 18086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Core LINQ expressions</a:t>
            </a:r>
            <a:endParaRPr lang="en-US" sz="16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149600" y="3632200"/>
            <a:ext cx="2152650" cy="889000"/>
          </a:xfrm>
          <a:prstGeom prst="wedgeRoundRectCallout">
            <a:avLst>
              <a:gd name="adj1" fmla="val 14742"/>
              <a:gd name="adj2" fmla="val 17348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Combinations of list-structured data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  <p:bldP spid="6" grpId="1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</a:t>
            </a:r>
            <a:r>
              <a:rPr lang="en-US" dirty="0"/>
              <a:t>-&gt; Pinocchio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1459564"/>
            <a:ext cx="588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Infer input sizes and list bounds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" y="2505054"/>
            <a:ext cx="3035300" cy="4186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58631" y="1912925"/>
            <a:ext cx="1884948" cy="1602921"/>
            <a:chOff x="5601368" y="1657684"/>
            <a:chExt cx="1884948" cy="16029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842" y="2025242"/>
              <a:ext cx="1270000" cy="12353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01368" y="1657684"/>
              <a:ext cx="1884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Linear Program</a:t>
              </a:r>
              <a:endParaRPr lang="en-US" sz="1600" b="1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3868286" y="2505054"/>
            <a:ext cx="797025" cy="393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1688" y="1953116"/>
            <a:ext cx="2914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Size attributes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3577924"/>
            <a:ext cx="588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  <a:r>
              <a:rPr lang="en-US" sz="2000" b="1" dirty="0" smtClean="0"/>
              <a:t>. Create and assign types to expressions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0736" y="5715989"/>
            <a:ext cx="791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Encapsulate each sub-expression in a distinct function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" y="4767829"/>
            <a:ext cx="1807356" cy="798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" y="4148233"/>
            <a:ext cx="4059954" cy="424733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490441"/>
              </p:ext>
            </p:extLst>
          </p:nvPr>
        </p:nvGraphicFramePr>
        <p:xfrm>
          <a:off x="5747656" y="4299558"/>
          <a:ext cx="3182984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1492"/>
                <a:gridCol w="15914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urier New" pitchFamily="49" charset="0"/>
                          <a:cs typeface="Courier New" pitchFamily="49" charset="0"/>
                        </a:rPr>
                        <a:t>bounds</a:t>
                      </a:r>
                      <a:r>
                        <a:rPr lang="en-US" dirty="0" smtClean="0"/>
                        <a:t>      →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Tuple5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urier New" pitchFamily="49" charset="0"/>
                          <a:cs typeface="Courier New" pitchFamily="49" charset="0"/>
                        </a:rPr>
                        <a:t>regions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→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Tuple5100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>
            <a:off x="4866105" y="4455175"/>
            <a:ext cx="797025" cy="393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20" y="4767829"/>
            <a:ext cx="1101111" cy="798053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51</a:t>
            </a:fld>
            <a:endParaRPr lang="en-US"/>
          </a:p>
        </p:txBody>
      </p:sp>
      <p:pic>
        <p:nvPicPr>
          <p:cNvPr id="18" name="Picture 17" descr="Screen Shot 2013-01-31 at 8.57.4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170"/>
            <a:ext cx="9144000" cy="357884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357974"/>
            <a:ext cx="7176977" cy="61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6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  <p:bldP spid="15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LINQ -&gt; ZQL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736" y="1459564"/>
            <a:ext cx="723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Mostly straightforward translation from LINQ to F#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0736" y="3730324"/>
            <a:ext cx="794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 Generate output check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120" y="4187898"/>
            <a:ext cx="794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Descend on the structure of the output type, apply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map</a:t>
            </a:r>
            <a:r>
              <a:rPr lang="en-US" dirty="0" smtClean="0">
                <a:cs typeface="Courier New" pitchFamily="49" charset="0"/>
              </a:rPr>
              <a:t> and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check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5" y="2522220"/>
            <a:ext cx="2846421" cy="5842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170796" y="2667000"/>
            <a:ext cx="519824" cy="292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36" y="2004994"/>
            <a:ext cx="4837364" cy="170247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788920" y="2529840"/>
            <a:ext cx="3535680" cy="929640"/>
          </a:xfrm>
          <a:prstGeom prst="wedgeRoundRectCallout">
            <a:avLst>
              <a:gd name="adj1" fmla="val -35719"/>
              <a:gd name="adj2" fmla="val 863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Caveat: ZQL queries cannot output structured data</a:t>
            </a:r>
            <a:endParaRPr lang="en-US" dirty="0"/>
          </a:p>
        </p:txBody>
      </p:sp>
      <p:pic>
        <p:nvPicPr>
          <p:cNvPr id="11" name="Picture 10" descr="Screen Shot 2013-01-30 at 10.33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4621374"/>
            <a:ext cx="4953000" cy="1693833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3512820" y="4588008"/>
            <a:ext cx="3535680" cy="929640"/>
          </a:xfrm>
          <a:prstGeom prst="wedgeRoundRectCallout">
            <a:avLst>
              <a:gd name="adj1" fmla="val -40389"/>
              <a:gd name="adj2" fmla="val 10819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Pass result of LINQ operation to ZQL query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4556760" y="3691734"/>
            <a:ext cx="3535680" cy="929640"/>
          </a:xfrm>
          <a:prstGeom prst="wedgeRoundRectCallout">
            <a:avLst>
              <a:gd name="adj1" fmla="val -29254"/>
              <a:gd name="adj2" fmla="val 1478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 proof checking when false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986020" y="1774190"/>
            <a:ext cx="2316480" cy="576580"/>
          </a:xfrm>
          <a:prstGeom prst="wedgeRoundRectCallout">
            <a:avLst>
              <a:gd name="adj1" fmla="val -36797"/>
              <a:gd name="adj2" fmla="val 11639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squared.Select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5494020" y="2115820"/>
            <a:ext cx="2316480" cy="576580"/>
          </a:xfrm>
          <a:prstGeom prst="wedgeRoundRectCallout">
            <a:avLst>
              <a:gd name="adj1" fmla="val -36797"/>
              <a:gd name="adj2" fmla="val 11639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sqrtTable.First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3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37091" y="2948458"/>
            <a:ext cx="566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&lt; Demo &gt;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9476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54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to our example…</a:t>
            </a:r>
            <a:endParaRPr lang="en-US" sz="5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" y="1740945"/>
            <a:ext cx="2204337" cy="4395085"/>
          </a:xfrm>
          <a:prstGeom prst="rect">
            <a:avLst/>
          </a:prstGeom>
        </p:spPr>
      </p:pic>
      <p:sp>
        <p:nvSpPr>
          <p:cNvPr id="25" name="Block Arc 24"/>
          <p:cNvSpPr/>
          <p:nvPr/>
        </p:nvSpPr>
        <p:spPr>
          <a:xfrm>
            <a:off x="-1908943" y="110021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>
            <a:off x="3069930" y="2058542"/>
            <a:ext cx="5656275" cy="508162"/>
          </a:xfrm>
          <a:custGeom>
            <a:avLst/>
            <a:gdLst>
              <a:gd name="connsiteX0" fmla="*/ 0 w 5656275"/>
              <a:gd name="connsiteY0" fmla="*/ 0 h 508162"/>
              <a:gd name="connsiteX1" fmla="*/ 5656275 w 5656275"/>
              <a:gd name="connsiteY1" fmla="*/ 0 h 508162"/>
              <a:gd name="connsiteX2" fmla="*/ 5656275 w 5656275"/>
              <a:gd name="connsiteY2" fmla="*/ 508162 h 508162"/>
              <a:gd name="connsiteX3" fmla="*/ 0 w 5656275"/>
              <a:gd name="connsiteY3" fmla="*/ 508162 h 508162"/>
              <a:gd name="connsiteX4" fmla="*/ 0 w 5656275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275" h="508162">
                <a:moveTo>
                  <a:pt x="0" y="0"/>
                </a:moveTo>
                <a:lnTo>
                  <a:pt x="5656275" y="0"/>
                </a:lnTo>
                <a:lnTo>
                  <a:pt x="5656275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48260" rIns="48260" bIns="48260" numCol="1" spcCol="1270" anchor="ctr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Look up region in a large table of coordinates</a:t>
            </a:r>
            <a:endParaRPr lang="en-US" sz="1900" kern="1200" dirty="0"/>
          </a:p>
        </p:txBody>
      </p:sp>
      <p:sp>
        <p:nvSpPr>
          <p:cNvPr id="27" name="Oval 26"/>
          <p:cNvSpPr/>
          <p:nvPr/>
        </p:nvSpPr>
        <p:spPr>
          <a:xfrm>
            <a:off x="2752328" y="1995022"/>
            <a:ext cx="635203" cy="635203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28" name="Freeform 27"/>
          <p:cNvSpPr/>
          <p:nvPr/>
        </p:nvSpPr>
        <p:spPr>
          <a:xfrm>
            <a:off x="3434064" y="2820542"/>
            <a:ext cx="5292140" cy="508162"/>
          </a:xfrm>
          <a:custGeom>
            <a:avLst/>
            <a:gdLst>
              <a:gd name="connsiteX0" fmla="*/ 0 w 5292140"/>
              <a:gd name="connsiteY0" fmla="*/ 0 h 508162"/>
              <a:gd name="connsiteX1" fmla="*/ 5292140 w 5292140"/>
              <a:gd name="connsiteY1" fmla="*/ 0 h 508162"/>
              <a:gd name="connsiteX2" fmla="*/ 5292140 w 5292140"/>
              <a:gd name="connsiteY2" fmla="*/ 508162 h 508162"/>
              <a:gd name="connsiteX3" fmla="*/ 0 w 5292140"/>
              <a:gd name="connsiteY3" fmla="*/ 508162 h 508162"/>
              <a:gd name="connsiteX4" fmla="*/ 0 w 529214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140" h="508162">
                <a:moveTo>
                  <a:pt x="0" y="0"/>
                </a:moveTo>
                <a:lnTo>
                  <a:pt x="5292140" y="0"/>
                </a:lnTo>
                <a:lnTo>
                  <a:pt x="529214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48260" rIns="48260" bIns="48260" numCol="1" spcCol="1270" anchor="ctr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Show that GPS coordinates match result</a:t>
            </a:r>
            <a:endParaRPr lang="en-US" sz="1900" kern="1200" dirty="0"/>
          </a:p>
        </p:txBody>
      </p:sp>
      <p:sp>
        <p:nvSpPr>
          <p:cNvPr id="29" name="Oval 28"/>
          <p:cNvSpPr/>
          <p:nvPr/>
        </p:nvSpPr>
        <p:spPr>
          <a:xfrm>
            <a:off x="3116463" y="2757022"/>
            <a:ext cx="635203" cy="635203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3545824" y="3582542"/>
            <a:ext cx="5180380" cy="508162"/>
          </a:xfrm>
          <a:custGeom>
            <a:avLst/>
            <a:gdLst>
              <a:gd name="connsiteX0" fmla="*/ 0 w 5180380"/>
              <a:gd name="connsiteY0" fmla="*/ 0 h 508162"/>
              <a:gd name="connsiteX1" fmla="*/ 5180380 w 5180380"/>
              <a:gd name="connsiteY1" fmla="*/ 0 h 508162"/>
              <a:gd name="connsiteX2" fmla="*/ 5180380 w 5180380"/>
              <a:gd name="connsiteY2" fmla="*/ 508162 h 508162"/>
              <a:gd name="connsiteX3" fmla="*/ 0 w 5180380"/>
              <a:gd name="connsiteY3" fmla="*/ 508162 h 508162"/>
              <a:gd name="connsiteX4" fmla="*/ 0 w 518038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508162">
                <a:moveTo>
                  <a:pt x="0" y="0"/>
                </a:moveTo>
                <a:lnTo>
                  <a:pt x="5180380" y="0"/>
                </a:lnTo>
                <a:lnTo>
                  <a:pt x="518038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48260" rIns="48260" bIns="48260" numCol="1" spcCol="1270" anchor="ctr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Encode region as a vector</a:t>
            </a:r>
            <a:endParaRPr lang="en-US" sz="1900" kern="1200" dirty="0"/>
          </a:p>
        </p:txBody>
      </p:sp>
      <p:sp>
        <p:nvSpPr>
          <p:cNvPr id="31" name="Oval 30"/>
          <p:cNvSpPr/>
          <p:nvPr/>
        </p:nvSpPr>
        <p:spPr>
          <a:xfrm>
            <a:off x="3228223" y="3519022"/>
            <a:ext cx="635203" cy="635203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3434064" y="4344542"/>
            <a:ext cx="5292140" cy="508162"/>
          </a:xfrm>
          <a:custGeom>
            <a:avLst/>
            <a:gdLst>
              <a:gd name="connsiteX0" fmla="*/ 0 w 5292140"/>
              <a:gd name="connsiteY0" fmla="*/ 0 h 508162"/>
              <a:gd name="connsiteX1" fmla="*/ 5292140 w 5292140"/>
              <a:gd name="connsiteY1" fmla="*/ 0 h 508162"/>
              <a:gd name="connsiteX2" fmla="*/ 5292140 w 5292140"/>
              <a:gd name="connsiteY2" fmla="*/ 508162 h 508162"/>
              <a:gd name="connsiteX3" fmla="*/ 0 w 5292140"/>
              <a:gd name="connsiteY3" fmla="*/ 508162 h 508162"/>
              <a:gd name="connsiteX4" fmla="*/ 0 w 529214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140" h="508162">
                <a:moveTo>
                  <a:pt x="0" y="0"/>
                </a:moveTo>
                <a:lnTo>
                  <a:pt x="5292140" y="0"/>
                </a:lnTo>
                <a:lnTo>
                  <a:pt x="529214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48260" rIns="48260" bIns="48260" numCol="1" spcCol="1270" anchor="ctr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Creates shares of vector</a:t>
            </a:r>
            <a:endParaRPr lang="en-US" sz="1900" kern="1200" dirty="0"/>
          </a:p>
        </p:txBody>
      </p:sp>
      <p:sp>
        <p:nvSpPr>
          <p:cNvPr id="33" name="Oval 32"/>
          <p:cNvSpPr/>
          <p:nvPr/>
        </p:nvSpPr>
        <p:spPr>
          <a:xfrm>
            <a:off x="3116463" y="4281022"/>
            <a:ext cx="635203" cy="635203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 smtClean="0"/>
              <a:t>ZP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3069930" y="5106542"/>
            <a:ext cx="5656275" cy="508162"/>
          </a:xfrm>
          <a:custGeom>
            <a:avLst/>
            <a:gdLst>
              <a:gd name="connsiteX0" fmla="*/ 0 w 5656275"/>
              <a:gd name="connsiteY0" fmla="*/ 0 h 508162"/>
              <a:gd name="connsiteX1" fmla="*/ 5656275 w 5656275"/>
              <a:gd name="connsiteY1" fmla="*/ 0 h 508162"/>
              <a:gd name="connsiteX2" fmla="*/ 5656275 w 5656275"/>
              <a:gd name="connsiteY2" fmla="*/ 508162 h 508162"/>
              <a:gd name="connsiteX3" fmla="*/ 0 w 5656275"/>
              <a:gd name="connsiteY3" fmla="*/ 508162 h 508162"/>
              <a:gd name="connsiteX4" fmla="*/ 0 w 5656275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275" h="508162">
                <a:moveTo>
                  <a:pt x="0" y="0"/>
                </a:moveTo>
                <a:lnTo>
                  <a:pt x="5656275" y="0"/>
                </a:lnTo>
                <a:lnTo>
                  <a:pt x="5656275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48260" rIns="48260" bIns="48260" numCol="1" spcCol="1270" anchor="ctr" anchorCtr="0">
            <a:noAutofit/>
          </a:bodyPr>
          <a:lstStyle/>
          <a:p>
            <a:pPr lvl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Sums other clients’ shares</a:t>
            </a:r>
            <a:endParaRPr lang="en-US" sz="1900" kern="1200" dirty="0"/>
          </a:p>
        </p:txBody>
      </p:sp>
      <p:sp>
        <p:nvSpPr>
          <p:cNvPr id="35" name="Oval 34"/>
          <p:cNvSpPr/>
          <p:nvPr/>
        </p:nvSpPr>
        <p:spPr>
          <a:xfrm>
            <a:off x="2752328" y="5043022"/>
            <a:ext cx="635203" cy="635203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dirty="0" smtClean="0"/>
              <a:t>ZP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8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Distributing Across Tiers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39" y="2597400"/>
            <a:ext cx="8031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Minimize the role of the compiler: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Infer dependencies between tiers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Insert calls to runtime API whenever cross-tier dependencies exist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7" y="4409187"/>
            <a:ext cx="3463631" cy="113872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9799" y="4753633"/>
            <a:ext cx="35759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9799" y="4965937"/>
            <a:ext cx="35759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9799" y="4971695"/>
            <a:ext cx="3575990" cy="0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8" y="4274997"/>
            <a:ext cx="4313541" cy="144916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38800" y="3187613"/>
            <a:ext cx="3048000" cy="850900"/>
          </a:xfrm>
          <a:prstGeom prst="wedgeRoundRectCallout">
            <a:avLst>
              <a:gd name="adj1" fmla="val -32446"/>
              <a:gd name="adj2" fmla="val 1192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Functions called from main always return Enumerable</a:t>
            </a:r>
            <a:endParaRPr lang="en-US" sz="16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1397000" y="2914563"/>
            <a:ext cx="3048000" cy="850900"/>
          </a:xfrm>
          <a:prstGeom prst="wedgeRoundRectCallout">
            <a:avLst>
              <a:gd name="adj1" fmla="val -32446"/>
              <a:gd name="adj2" fmla="val 1192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Only the main function can call code on multiple tiers</a:t>
            </a:r>
            <a:endParaRPr lang="en-US" sz="16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216934" y="3632363"/>
            <a:ext cx="3048000" cy="850900"/>
          </a:xfrm>
          <a:prstGeom prst="wedgeRoundRectCallout">
            <a:avLst>
              <a:gd name="adj1" fmla="val -5779"/>
              <a:gd name="adj2" fmla="val 12369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Each element inherits from “</a:t>
            </a:r>
            <a:r>
              <a:rPr lang="en-US" sz="1600" dirty="0" err="1" smtClean="0"/>
              <a:t>relocatable</a:t>
            </a:r>
            <a:r>
              <a:rPr lang="en-US" sz="1600" dirty="0" smtClean="0"/>
              <a:t>” type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9017" y="1580788"/>
            <a:ext cx="7205966" cy="6334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algn="ctr"/>
            <a:r>
              <a:rPr lang="en-US" sz="2000" dirty="0"/>
              <a:t>Core Principle: Rely on runtime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2669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17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6.75301E-7 L 0.06251 6.75301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ZØ: An Optimizing Compiler for ZK</a:t>
            </a:r>
          </a:p>
        </p:txBody>
      </p:sp>
      <p:sp>
        <p:nvSpPr>
          <p:cNvPr id="6" name="Freeform 5"/>
          <p:cNvSpPr/>
          <p:nvPr/>
        </p:nvSpPr>
        <p:spPr>
          <a:xfrm>
            <a:off x="270945" y="3717911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Input</a:t>
            </a:r>
            <a:endParaRPr lang="en-US" sz="1300" kern="1200" dirty="0"/>
          </a:p>
        </p:txBody>
      </p:sp>
      <p:sp>
        <p:nvSpPr>
          <p:cNvPr id="7" name="Freeform 6"/>
          <p:cNvSpPr/>
          <p:nvPr/>
        </p:nvSpPr>
        <p:spPr>
          <a:xfrm>
            <a:off x="563423" y="4214315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ctr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kern="1200" dirty="0" smtClean="0"/>
              <a:t>C# Source</a:t>
            </a:r>
            <a:endParaRPr lang="en-US" sz="1300" kern="1200" dirty="0"/>
          </a:p>
        </p:txBody>
      </p:sp>
      <p:sp>
        <p:nvSpPr>
          <p:cNvPr id="8" name="Freeform 7"/>
          <p:cNvSpPr/>
          <p:nvPr/>
        </p:nvSpPr>
        <p:spPr>
          <a:xfrm>
            <a:off x="1915400" y="3782093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9" name="Freeform 8"/>
          <p:cNvSpPr/>
          <p:nvPr/>
        </p:nvSpPr>
        <p:spPr>
          <a:xfrm>
            <a:off x="2564830" y="3717911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Performance Analysis</a:t>
            </a:r>
            <a:endParaRPr lang="en-US" sz="1300" kern="1200" dirty="0"/>
          </a:p>
        </p:txBody>
      </p:sp>
      <p:sp>
        <p:nvSpPr>
          <p:cNvPr id="10" name="Freeform 9"/>
          <p:cNvSpPr/>
          <p:nvPr/>
        </p:nvSpPr>
        <p:spPr>
          <a:xfrm>
            <a:off x="2857307" y="4214315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ctr" anchorCtr="0">
            <a:noAutofit/>
          </a:bodyPr>
          <a:lstStyle/>
          <a:p>
            <a:pPr marL="0" lvl="1" algn="ctr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kern="1200" dirty="0" smtClean="0"/>
              <a:t>Cost Model</a:t>
            </a:r>
            <a:endParaRPr lang="en-US" sz="13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209285" y="3782093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2" name="Freeform 11"/>
          <p:cNvSpPr/>
          <p:nvPr/>
        </p:nvSpPr>
        <p:spPr>
          <a:xfrm>
            <a:off x="4858714" y="3717911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ZK Translation</a:t>
            </a:r>
            <a:endParaRPr lang="en-US" sz="13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5151191" y="4214315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t" anchorCtr="0">
            <a:noAutofit/>
          </a:bodyPr>
          <a:lstStyle/>
          <a:p>
            <a:pPr marL="285750" lvl="1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Arithmetic Circuit</a:t>
            </a:r>
            <a:endParaRPr lang="en-US" sz="1300" kern="1200" dirty="0"/>
          </a:p>
          <a:p>
            <a:pPr marL="285750" lvl="1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.NET IL</a:t>
            </a:r>
            <a:endParaRPr lang="en-US" sz="13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503169" y="3782093"/>
            <a:ext cx="458930" cy="368039"/>
          </a:xfrm>
          <a:custGeom>
            <a:avLst/>
            <a:gdLst>
              <a:gd name="connsiteX0" fmla="*/ 0 w 475083"/>
              <a:gd name="connsiteY0" fmla="*/ 73608 h 368039"/>
              <a:gd name="connsiteX1" fmla="*/ 291064 w 475083"/>
              <a:gd name="connsiteY1" fmla="*/ 73608 h 368039"/>
              <a:gd name="connsiteX2" fmla="*/ 291064 w 475083"/>
              <a:gd name="connsiteY2" fmla="*/ 0 h 368039"/>
              <a:gd name="connsiteX3" fmla="*/ 475083 w 475083"/>
              <a:gd name="connsiteY3" fmla="*/ 184020 h 368039"/>
              <a:gd name="connsiteX4" fmla="*/ 291064 w 475083"/>
              <a:gd name="connsiteY4" fmla="*/ 368039 h 368039"/>
              <a:gd name="connsiteX5" fmla="*/ 291064 w 475083"/>
              <a:gd name="connsiteY5" fmla="*/ 294431 h 368039"/>
              <a:gd name="connsiteX6" fmla="*/ 0 w 475083"/>
              <a:gd name="connsiteY6" fmla="*/ 294431 h 368039"/>
              <a:gd name="connsiteX7" fmla="*/ 0 w 475083"/>
              <a:gd name="connsiteY7" fmla="*/ 73608 h 36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5083" h="368039">
                <a:moveTo>
                  <a:pt x="0" y="73608"/>
                </a:moveTo>
                <a:lnTo>
                  <a:pt x="291064" y="73608"/>
                </a:lnTo>
                <a:lnTo>
                  <a:pt x="291064" y="0"/>
                </a:lnTo>
                <a:lnTo>
                  <a:pt x="475083" y="184020"/>
                </a:lnTo>
                <a:lnTo>
                  <a:pt x="291064" y="368039"/>
                </a:lnTo>
                <a:lnTo>
                  <a:pt x="291064" y="294431"/>
                </a:lnTo>
                <a:lnTo>
                  <a:pt x="0" y="294431"/>
                </a:lnTo>
                <a:lnTo>
                  <a:pt x="0" y="7360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3608" rIns="110412" bIns="73608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/>
          </a:p>
        </p:txBody>
      </p:sp>
      <p:sp>
        <p:nvSpPr>
          <p:cNvPr id="15" name="Freeform 14"/>
          <p:cNvSpPr/>
          <p:nvPr/>
        </p:nvSpPr>
        <p:spPr>
          <a:xfrm>
            <a:off x="7152601" y="3717911"/>
            <a:ext cx="1427979" cy="744606"/>
          </a:xfrm>
          <a:custGeom>
            <a:avLst/>
            <a:gdLst>
              <a:gd name="connsiteX0" fmla="*/ 0 w 1478240"/>
              <a:gd name="connsiteY0" fmla="*/ 74461 h 744606"/>
              <a:gd name="connsiteX1" fmla="*/ 74461 w 1478240"/>
              <a:gd name="connsiteY1" fmla="*/ 0 h 744606"/>
              <a:gd name="connsiteX2" fmla="*/ 1403779 w 1478240"/>
              <a:gd name="connsiteY2" fmla="*/ 0 h 744606"/>
              <a:gd name="connsiteX3" fmla="*/ 1478240 w 1478240"/>
              <a:gd name="connsiteY3" fmla="*/ 74461 h 744606"/>
              <a:gd name="connsiteX4" fmla="*/ 1478240 w 1478240"/>
              <a:gd name="connsiteY4" fmla="*/ 670145 h 744606"/>
              <a:gd name="connsiteX5" fmla="*/ 1403779 w 1478240"/>
              <a:gd name="connsiteY5" fmla="*/ 744606 h 744606"/>
              <a:gd name="connsiteX6" fmla="*/ 74461 w 1478240"/>
              <a:gd name="connsiteY6" fmla="*/ 744606 h 744606"/>
              <a:gd name="connsiteX7" fmla="*/ 0 w 1478240"/>
              <a:gd name="connsiteY7" fmla="*/ 670145 h 744606"/>
              <a:gd name="connsiteX8" fmla="*/ 0 w 1478240"/>
              <a:gd name="connsiteY8" fmla="*/ 74461 h 74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744606">
                <a:moveTo>
                  <a:pt x="0" y="74461"/>
                </a:moveTo>
                <a:cubicBezTo>
                  <a:pt x="0" y="33337"/>
                  <a:pt x="33337" y="0"/>
                  <a:pt x="74461" y="0"/>
                </a:cubicBezTo>
                <a:lnTo>
                  <a:pt x="1403779" y="0"/>
                </a:lnTo>
                <a:cubicBezTo>
                  <a:pt x="1444903" y="0"/>
                  <a:pt x="1478240" y="33337"/>
                  <a:pt x="1478240" y="74461"/>
                </a:cubicBezTo>
                <a:lnTo>
                  <a:pt x="1478240" y="670145"/>
                </a:lnTo>
                <a:cubicBezTo>
                  <a:pt x="1478240" y="711269"/>
                  <a:pt x="1444903" y="744606"/>
                  <a:pt x="1403779" y="744606"/>
                </a:cubicBezTo>
                <a:lnTo>
                  <a:pt x="74461" y="744606"/>
                </a:lnTo>
                <a:cubicBezTo>
                  <a:pt x="33337" y="744606"/>
                  <a:pt x="0" y="711269"/>
                  <a:pt x="0" y="670145"/>
                </a:cubicBezTo>
                <a:lnTo>
                  <a:pt x="0" y="744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297732" numCol="1" spcCol="1270" anchor="t" anchorCtr="0">
            <a:noAutofit/>
          </a:bodyPr>
          <a:lstStyle/>
          <a:p>
            <a:pPr lvl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kern="1200" dirty="0" smtClean="0"/>
              <a:t>Tier Splitting</a:t>
            </a:r>
            <a:endParaRPr lang="en-US" sz="13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7445079" y="4214315"/>
            <a:ext cx="1427979" cy="820462"/>
          </a:xfrm>
          <a:custGeom>
            <a:avLst/>
            <a:gdLst>
              <a:gd name="connsiteX0" fmla="*/ 0 w 1478240"/>
              <a:gd name="connsiteY0" fmla="*/ 82046 h 820462"/>
              <a:gd name="connsiteX1" fmla="*/ 82046 w 1478240"/>
              <a:gd name="connsiteY1" fmla="*/ 0 h 820462"/>
              <a:gd name="connsiteX2" fmla="*/ 1396194 w 1478240"/>
              <a:gd name="connsiteY2" fmla="*/ 0 h 820462"/>
              <a:gd name="connsiteX3" fmla="*/ 1478240 w 1478240"/>
              <a:gd name="connsiteY3" fmla="*/ 82046 h 820462"/>
              <a:gd name="connsiteX4" fmla="*/ 1478240 w 1478240"/>
              <a:gd name="connsiteY4" fmla="*/ 738416 h 820462"/>
              <a:gd name="connsiteX5" fmla="*/ 1396194 w 1478240"/>
              <a:gd name="connsiteY5" fmla="*/ 820462 h 820462"/>
              <a:gd name="connsiteX6" fmla="*/ 82046 w 1478240"/>
              <a:gd name="connsiteY6" fmla="*/ 820462 h 820462"/>
              <a:gd name="connsiteX7" fmla="*/ 0 w 1478240"/>
              <a:gd name="connsiteY7" fmla="*/ 738416 h 820462"/>
              <a:gd name="connsiteX8" fmla="*/ 0 w 1478240"/>
              <a:gd name="connsiteY8" fmla="*/ 82046 h 8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240" h="820462">
                <a:moveTo>
                  <a:pt x="0" y="82046"/>
                </a:moveTo>
                <a:cubicBezTo>
                  <a:pt x="0" y="36733"/>
                  <a:pt x="36733" y="0"/>
                  <a:pt x="82046" y="0"/>
                </a:cubicBezTo>
                <a:lnTo>
                  <a:pt x="1396194" y="0"/>
                </a:lnTo>
                <a:cubicBezTo>
                  <a:pt x="1441507" y="0"/>
                  <a:pt x="1478240" y="36733"/>
                  <a:pt x="1478240" y="82046"/>
                </a:cubicBezTo>
                <a:lnTo>
                  <a:pt x="1478240" y="738416"/>
                </a:lnTo>
                <a:cubicBezTo>
                  <a:pt x="1478240" y="783729"/>
                  <a:pt x="1441507" y="820462"/>
                  <a:pt x="1396194" y="820462"/>
                </a:cubicBezTo>
                <a:lnTo>
                  <a:pt x="82046" y="820462"/>
                </a:lnTo>
                <a:cubicBezTo>
                  <a:pt x="36733" y="820462"/>
                  <a:pt x="0" y="783729"/>
                  <a:pt x="0" y="738416"/>
                </a:cubicBezTo>
                <a:lnTo>
                  <a:pt x="0" y="820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487" tIns="116487" rIns="116487" bIns="116487" numCol="1" spcCol="1270" anchor="t" anchorCtr="0">
            <a:noAutofit/>
          </a:bodyPr>
          <a:lstStyle/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Client IL</a:t>
            </a:r>
            <a:endParaRPr lang="en-US" sz="1300" dirty="0" smtClean="0"/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Server IL</a:t>
            </a:r>
            <a:endParaRPr lang="en-US" sz="1300" dirty="0" smtClean="0"/>
          </a:p>
          <a:p>
            <a:pPr marL="285750" indent="-28575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en-US" sz="1300" kern="1200" dirty="0" smtClean="0"/>
              <a:t>Resource IL</a:t>
            </a:r>
            <a:endParaRPr lang="en-US" sz="1300" kern="1200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1522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4F6D82-031F-8243-9621-0CA45EDF6EA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197439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ZØ</a:t>
            </a:r>
            <a:r>
              <a:rPr lang="en-US" sz="2400" dirty="0" smtClean="0"/>
              <a:t> uses the best of both back-ends as appropriate for the application at hand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87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C# To Zero-Knowledge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57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19100" y="2806444"/>
            <a:ext cx="8305800" cy="2273300"/>
            <a:chOff x="419100" y="2537820"/>
            <a:chExt cx="8305800" cy="2273300"/>
          </a:xfrm>
        </p:grpSpPr>
        <p:pic>
          <p:nvPicPr>
            <p:cNvPr id="3" name="Picture 2" descr="linq_edito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2537820"/>
              <a:ext cx="8305800" cy="2273300"/>
            </a:xfrm>
            <a:prstGeom prst="rect">
              <a:avLst/>
            </a:prstGeom>
          </p:spPr>
        </p:pic>
        <p:pic>
          <p:nvPicPr>
            <p:cNvPr id="12" name="Picture 11" descr="linq_edito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5" t="74641" r="41372"/>
            <a:stretch/>
          </p:blipFill>
          <p:spPr>
            <a:xfrm>
              <a:off x="3744088" y="3792292"/>
              <a:ext cx="317481" cy="24778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735099" y="3379519"/>
            <a:ext cx="6951701" cy="423569"/>
            <a:chOff x="1735099" y="3110895"/>
            <a:chExt cx="6951701" cy="423569"/>
          </a:xfrm>
        </p:grpSpPr>
        <p:sp>
          <p:nvSpPr>
            <p:cNvPr id="5" name="Line Callout 1 4"/>
            <p:cNvSpPr/>
            <p:nvPr/>
          </p:nvSpPr>
          <p:spPr>
            <a:xfrm>
              <a:off x="1735099" y="3295561"/>
              <a:ext cx="2282678" cy="238903"/>
            </a:xfrm>
            <a:prstGeom prst="borderCallout1">
              <a:avLst>
                <a:gd name="adj1" fmla="val 44636"/>
                <a:gd name="adj2" fmla="val 104727"/>
                <a:gd name="adj3" fmla="val 19145"/>
                <a:gd name="adj4" fmla="val 131652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90919" y="3110895"/>
              <a:ext cx="3995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Programmers specify ZK regions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96152" y="3835936"/>
            <a:ext cx="5473772" cy="1189063"/>
            <a:chOff x="2796152" y="3567312"/>
            <a:chExt cx="5473772" cy="1189063"/>
          </a:xfrm>
        </p:grpSpPr>
        <p:sp>
          <p:nvSpPr>
            <p:cNvPr id="7" name="Line Callout 1 6"/>
            <p:cNvSpPr/>
            <p:nvPr/>
          </p:nvSpPr>
          <p:spPr>
            <a:xfrm>
              <a:off x="2796152" y="3567312"/>
              <a:ext cx="4057058" cy="214031"/>
            </a:xfrm>
            <a:prstGeom prst="borderCallout1">
              <a:avLst>
                <a:gd name="adj1" fmla="val 157177"/>
                <a:gd name="adj2" fmla="val 75584"/>
                <a:gd name="adj3" fmla="val 372113"/>
                <a:gd name="adj4" fmla="val 80922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rgbClr val="C0504D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41143" y="4387043"/>
              <a:ext cx="4328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Marker Felt"/>
                  <a:cs typeface="Marker Felt"/>
                </a:rPr>
                <a:t>ZK operations given by LINQ expressions</a:t>
              </a:r>
              <a:endParaRPr lang="en-US" b="1" dirty="0">
                <a:solidFill>
                  <a:srgbClr val="C0504D"/>
                </a:solidFill>
                <a:latin typeface="Marker Felt"/>
                <a:cs typeface="Marker Fe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20676" y="2147530"/>
            <a:ext cx="5058668" cy="934000"/>
            <a:chOff x="3020676" y="1878906"/>
            <a:chExt cx="5058668" cy="934000"/>
          </a:xfrm>
        </p:grpSpPr>
        <p:sp>
          <p:nvSpPr>
            <p:cNvPr id="9" name="Line Callout 1 8"/>
            <p:cNvSpPr/>
            <p:nvPr/>
          </p:nvSpPr>
          <p:spPr>
            <a:xfrm>
              <a:off x="4151268" y="2598875"/>
              <a:ext cx="2055907" cy="214031"/>
            </a:xfrm>
            <a:prstGeom prst="borderCallout1">
              <a:avLst>
                <a:gd name="adj1" fmla="val -52558"/>
                <a:gd name="adj2" fmla="val 55346"/>
                <a:gd name="adj3" fmla="val -165013"/>
                <a:gd name="adj4" fmla="val 51239"/>
              </a:avLst>
            </a:prstGeom>
            <a:solidFill>
              <a:schemeClr val="lt1">
                <a:alpha val="0"/>
              </a:schemeClr>
            </a:solidFill>
            <a:ln w="19050" cmpd="sng">
              <a:solidFill>
                <a:schemeClr val="accent2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20676" y="1878906"/>
              <a:ext cx="5058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Marker Felt"/>
                  <a:cs typeface="Marker Felt"/>
                </a:rPr>
                <a:t>Specify ZK input sizes to help optimization</a:t>
              </a:r>
              <a:endParaRPr lang="en-US" b="1" dirty="0">
                <a:solidFill>
                  <a:schemeClr val="accent2"/>
                </a:solidFill>
                <a:latin typeface="Marker Felt"/>
                <a:cs typeface="Marker Fe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7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46" y="677836"/>
            <a:ext cx="1095761" cy="900273"/>
          </a:xfrm>
          <a:prstGeom prst="rect">
            <a:avLst/>
          </a:prstGeom>
        </p:spPr>
      </p:pic>
      <p:pic>
        <p:nvPicPr>
          <p:cNvPr id="6" name="Picture 5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" y="2901763"/>
            <a:ext cx="1095761" cy="900273"/>
          </a:xfrm>
          <a:prstGeom prst="rect">
            <a:avLst/>
          </a:prstGeom>
        </p:spPr>
      </p:pic>
      <p:pic>
        <p:nvPicPr>
          <p:cNvPr id="7" name="Picture 6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3" y="4966189"/>
            <a:ext cx="1095761" cy="900273"/>
          </a:xfrm>
          <a:prstGeom prst="rect">
            <a:avLst/>
          </a:prstGeom>
        </p:spPr>
      </p:pic>
      <p:pic>
        <p:nvPicPr>
          <p:cNvPr id="8" name="Picture 7" descr="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80" y="2071524"/>
            <a:ext cx="2390916" cy="2549453"/>
          </a:xfrm>
          <a:prstGeom prst="rect">
            <a:avLst/>
          </a:prstGeom>
        </p:spPr>
      </p:pic>
      <p:cxnSp>
        <p:nvCxnSpPr>
          <p:cNvPr id="23" name="Curved Connector 22"/>
          <p:cNvCxnSpPr>
            <a:stCxn id="6" idx="3"/>
            <a:endCxn id="8" idx="1"/>
          </p:cNvCxnSpPr>
          <p:nvPr/>
        </p:nvCxnSpPr>
        <p:spPr>
          <a:xfrm flipV="1">
            <a:off x="1244506" y="3346251"/>
            <a:ext cx="4888574" cy="564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77818" y="1347276"/>
            <a:ext cx="195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Location data</a:t>
            </a:r>
            <a:endParaRPr lang="en-US" sz="2400" dirty="0"/>
          </a:p>
        </p:txBody>
      </p:sp>
      <p:cxnSp>
        <p:nvCxnSpPr>
          <p:cNvPr id="26" name="Curved Connector 25"/>
          <p:cNvCxnSpPr>
            <a:stCxn id="8" idx="0"/>
            <a:endCxn id="4" idx="0"/>
          </p:cNvCxnSpPr>
          <p:nvPr/>
        </p:nvCxnSpPr>
        <p:spPr>
          <a:xfrm rot="16200000" flipV="1">
            <a:off x="4211539" y="-1045476"/>
            <a:ext cx="1393688" cy="4840311"/>
          </a:xfrm>
          <a:prstGeom prst="curvedConnector3">
            <a:avLst>
              <a:gd name="adj1" fmla="val 116403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8" idx="2"/>
            <a:endCxn id="7" idx="2"/>
          </p:cNvCxnSpPr>
          <p:nvPr/>
        </p:nvCxnSpPr>
        <p:spPr>
          <a:xfrm rot="5400000">
            <a:off x="4300584" y="2838507"/>
            <a:ext cx="1245485" cy="4810424"/>
          </a:xfrm>
          <a:prstGeom prst="curvedConnector3">
            <a:avLst>
              <a:gd name="adj1" fmla="val 118354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52842" y="5755501"/>
            <a:ext cx="195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Traffic Information</a:t>
            </a:r>
            <a:endParaRPr lang="en-US" sz="2400" dirty="0"/>
          </a:p>
        </p:txBody>
      </p:sp>
      <p:cxnSp>
        <p:nvCxnSpPr>
          <p:cNvPr id="36" name="Straight Arrow Connector 35"/>
          <p:cNvCxnSpPr>
            <a:stCxn id="4" idx="3"/>
            <a:endCxn id="8" idx="1"/>
          </p:cNvCxnSpPr>
          <p:nvPr/>
        </p:nvCxnSpPr>
        <p:spPr>
          <a:xfrm>
            <a:off x="3036107" y="1127973"/>
            <a:ext cx="3096973" cy="22182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3"/>
            <a:endCxn id="8" idx="1"/>
          </p:cNvCxnSpPr>
          <p:nvPr/>
        </p:nvCxnSpPr>
        <p:spPr>
          <a:xfrm flipV="1">
            <a:off x="3065994" y="3346251"/>
            <a:ext cx="3067086" cy="2070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108024" y="357854"/>
            <a:ext cx="763663" cy="569701"/>
            <a:chOff x="2108024" y="357854"/>
            <a:chExt cx="763663" cy="569701"/>
          </a:xfrm>
        </p:grpSpPr>
        <p:sp>
          <p:nvSpPr>
            <p:cNvPr id="9" name="Freeform 8"/>
            <p:cNvSpPr>
              <a:spLocks noChangeAspect="1"/>
            </p:cNvSpPr>
            <p:nvPr/>
          </p:nvSpPr>
          <p:spPr>
            <a:xfrm>
              <a:off x="2108024" y="429736"/>
              <a:ext cx="264060" cy="497819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 rot="20767213" flipH="1">
              <a:off x="2607627" y="357854"/>
              <a:ext cx="264060" cy="497819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36134" y="1602033"/>
            <a:ext cx="1560508" cy="1102512"/>
            <a:chOff x="7036134" y="1602033"/>
            <a:chExt cx="1560508" cy="1102512"/>
          </a:xfrm>
        </p:grpSpPr>
        <p:sp>
          <p:nvSpPr>
            <p:cNvPr id="18" name="Freeform 17"/>
            <p:cNvSpPr>
              <a:spLocks noChangeAspect="1"/>
            </p:cNvSpPr>
            <p:nvPr/>
          </p:nvSpPr>
          <p:spPr>
            <a:xfrm rot="21292386">
              <a:off x="7036134" y="1602033"/>
              <a:ext cx="584809" cy="1102511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>
            <a:xfrm rot="307614" flipH="1">
              <a:off x="8011833" y="1602034"/>
              <a:ext cx="584809" cy="1102511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1411066" y="3943221"/>
            <a:ext cx="3668771" cy="1022968"/>
          </a:xfrm>
          <a:prstGeom prst="wedgeRoundRectCallout">
            <a:avLst>
              <a:gd name="adj1" fmla="val 83712"/>
              <a:gd name="adj2" fmla="val -47845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Privacy</a:t>
            </a:r>
            <a:r>
              <a:rPr lang="en-US" dirty="0" smtClean="0"/>
              <a:t> concern:</a:t>
            </a:r>
          </a:p>
          <a:p>
            <a:pPr algn="ctr"/>
            <a:r>
              <a:rPr lang="en-US" dirty="0" smtClean="0"/>
              <a:t>server knows all my locations</a:t>
            </a:r>
            <a:endParaRPr lang="en-US" dirty="0"/>
          </a:p>
        </p:txBody>
      </p:sp>
      <p:sp>
        <p:nvSpPr>
          <p:cNvPr id="25" name="Rounded Rectangular Callout 24"/>
          <p:cNvSpPr/>
          <p:nvPr/>
        </p:nvSpPr>
        <p:spPr>
          <a:xfrm>
            <a:off x="1411066" y="2390279"/>
            <a:ext cx="3668771" cy="1022968"/>
          </a:xfrm>
          <a:prstGeom prst="wedgeRoundRectCallout">
            <a:avLst>
              <a:gd name="adj1" fmla="val -11801"/>
              <a:gd name="adj2" fmla="val -127155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Integrity</a:t>
            </a:r>
            <a:r>
              <a:rPr lang="en-US" dirty="0" smtClean="0"/>
              <a:t> concern:</a:t>
            </a:r>
          </a:p>
          <a:p>
            <a:pPr algn="ctr"/>
            <a:r>
              <a:rPr lang="en-US" dirty="0" smtClean="0"/>
              <a:t>users send false data </a:t>
            </a:r>
          </a:p>
          <a:p>
            <a:pPr algn="ctr"/>
            <a:r>
              <a:rPr lang="en-US" dirty="0" smtClean="0"/>
              <a:t>to protect their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7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1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46" y="677836"/>
            <a:ext cx="1095761" cy="900273"/>
          </a:xfrm>
          <a:prstGeom prst="rect">
            <a:avLst/>
          </a:prstGeom>
        </p:spPr>
      </p:pic>
      <p:pic>
        <p:nvPicPr>
          <p:cNvPr id="6" name="Picture 5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" y="2901763"/>
            <a:ext cx="1095761" cy="900273"/>
          </a:xfrm>
          <a:prstGeom prst="rect">
            <a:avLst/>
          </a:prstGeom>
        </p:spPr>
      </p:pic>
      <p:pic>
        <p:nvPicPr>
          <p:cNvPr id="7" name="Picture 6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3" y="4966189"/>
            <a:ext cx="1095761" cy="900273"/>
          </a:xfrm>
          <a:prstGeom prst="rect">
            <a:avLst/>
          </a:prstGeom>
        </p:spPr>
      </p:pic>
      <p:pic>
        <p:nvPicPr>
          <p:cNvPr id="8" name="Picture 7" descr="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80" y="2071524"/>
            <a:ext cx="2390916" cy="2549453"/>
          </a:xfrm>
          <a:prstGeom prst="rect">
            <a:avLst/>
          </a:prstGeom>
        </p:spPr>
      </p:pic>
      <p:cxnSp>
        <p:nvCxnSpPr>
          <p:cNvPr id="23" name="Curved Connector 22"/>
          <p:cNvCxnSpPr>
            <a:stCxn id="6" idx="3"/>
            <a:endCxn id="8" idx="1"/>
          </p:cNvCxnSpPr>
          <p:nvPr/>
        </p:nvCxnSpPr>
        <p:spPr>
          <a:xfrm flipV="1">
            <a:off x="1244506" y="3346251"/>
            <a:ext cx="4888574" cy="564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77818" y="1347276"/>
            <a:ext cx="195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Location data</a:t>
            </a:r>
            <a:endParaRPr lang="en-US" sz="2400" dirty="0"/>
          </a:p>
        </p:txBody>
      </p:sp>
      <p:cxnSp>
        <p:nvCxnSpPr>
          <p:cNvPr id="26" name="Curved Connector 25"/>
          <p:cNvCxnSpPr>
            <a:stCxn id="8" idx="0"/>
            <a:endCxn id="4" idx="0"/>
          </p:cNvCxnSpPr>
          <p:nvPr/>
        </p:nvCxnSpPr>
        <p:spPr>
          <a:xfrm rot="16200000" flipV="1">
            <a:off x="4211539" y="-1045476"/>
            <a:ext cx="1393688" cy="4840311"/>
          </a:xfrm>
          <a:prstGeom prst="curvedConnector3">
            <a:avLst>
              <a:gd name="adj1" fmla="val 116403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8" idx="2"/>
            <a:endCxn id="7" idx="2"/>
          </p:cNvCxnSpPr>
          <p:nvPr/>
        </p:nvCxnSpPr>
        <p:spPr>
          <a:xfrm rot="5400000">
            <a:off x="4300584" y="2838507"/>
            <a:ext cx="1245485" cy="4810424"/>
          </a:xfrm>
          <a:prstGeom prst="curvedConnector3">
            <a:avLst>
              <a:gd name="adj1" fmla="val 118354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52842" y="5755501"/>
            <a:ext cx="195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Traffic Information</a:t>
            </a:r>
            <a:endParaRPr lang="en-US" sz="2400" dirty="0"/>
          </a:p>
        </p:txBody>
      </p:sp>
      <p:cxnSp>
        <p:nvCxnSpPr>
          <p:cNvPr id="36" name="Straight Arrow Connector 35"/>
          <p:cNvCxnSpPr>
            <a:stCxn id="4" idx="3"/>
            <a:endCxn id="8" idx="1"/>
          </p:cNvCxnSpPr>
          <p:nvPr/>
        </p:nvCxnSpPr>
        <p:spPr>
          <a:xfrm>
            <a:off x="3036107" y="1127973"/>
            <a:ext cx="3096973" cy="22182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3"/>
            <a:endCxn id="8" idx="1"/>
          </p:cNvCxnSpPr>
          <p:nvPr/>
        </p:nvCxnSpPr>
        <p:spPr>
          <a:xfrm flipV="1">
            <a:off x="3065994" y="3346251"/>
            <a:ext cx="3067086" cy="2070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108024" y="357854"/>
            <a:ext cx="763663" cy="569701"/>
            <a:chOff x="2108024" y="357854"/>
            <a:chExt cx="763663" cy="569701"/>
          </a:xfrm>
        </p:grpSpPr>
        <p:sp>
          <p:nvSpPr>
            <p:cNvPr id="9" name="Freeform 8"/>
            <p:cNvSpPr>
              <a:spLocks noChangeAspect="1"/>
            </p:cNvSpPr>
            <p:nvPr/>
          </p:nvSpPr>
          <p:spPr>
            <a:xfrm>
              <a:off x="2108024" y="429736"/>
              <a:ext cx="264060" cy="497819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 rot="20767213" flipH="1">
              <a:off x="2607627" y="357854"/>
              <a:ext cx="264060" cy="497819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36134" y="1602033"/>
            <a:ext cx="1560508" cy="1102512"/>
            <a:chOff x="7036134" y="1602033"/>
            <a:chExt cx="1560508" cy="1102512"/>
          </a:xfrm>
        </p:grpSpPr>
        <p:sp>
          <p:nvSpPr>
            <p:cNvPr id="18" name="Freeform 17"/>
            <p:cNvSpPr>
              <a:spLocks noChangeAspect="1"/>
            </p:cNvSpPr>
            <p:nvPr/>
          </p:nvSpPr>
          <p:spPr>
            <a:xfrm rot="21292386">
              <a:off x="7036134" y="1602033"/>
              <a:ext cx="584809" cy="1102511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>
            <a:xfrm rot="307614" flipH="1">
              <a:off x="8011833" y="1602034"/>
              <a:ext cx="584809" cy="1102511"/>
            </a:xfrm>
            <a:custGeom>
              <a:avLst/>
              <a:gdLst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66593 w 623117"/>
                <a:gd name="connsiteY3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266371 w 623117"/>
                <a:gd name="connsiteY3" fmla="*/ 665940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117"/>
                <a:gd name="connsiteY0" fmla="*/ 0 h 1327124"/>
                <a:gd name="connsiteX1" fmla="*/ 0 w 623117"/>
                <a:gd name="connsiteY1" fmla="*/ 1327124 h 1327124"/>
                <a:gd name="connsiteX2" fmla="*/ 623117 w 623117"/>
                <a:gd name="connsiteY2" fmla="*/ 1008424 h 1327124"/>
                <a:gd name="connsiteX3" fmla="*/ 361503 w 623117"/>
                <a:gd name="connsiteY3" fmla="*/ 727777 h 1327124"/>
                <a:gd name="connsiteX4" fmla="*/ 66593 w 623117"/>
                <a:gd name="connsiteY4" fmla="*/ 0 h 1327124"/>
                <a:gd name="connsiteX0" fmla="*/ 66593 w 623312"/>
                <a:gd name="connsiteY0" fmla="*/ 2409 h 1329533"/>
                <a:gd name="connsiteX1" fmla="*/ 0 w 623312"/>
                <a:gd name="connsiteY1" fmla="*/ 1329533 h 1329533"/>
                <a:gd name="connsiteX2" fmla="*/ 623117 w 623312"/>
                <a:gd name="connsiteY2" fmla="*/ 1010833 h 1329533"/>
                <a:gd name="connsiteX3" fmla="*/ 66593 w 623312"/>
                <a:gd name="connsiteY3" fmla="*/ 2409 h 1329533"/>
                <a:gd name="connsiteX0" fmla="*/ 66593 w 623117"/>
                <a:gd name="connsiteY0" fmla="*/ 2462 h 1329586"/>
                <a:gd name="connsiteX1" fmla="*/ 0 w 623117"/>
                <a:gd name="connsiteY1" fmla="*/ 1329586 h 1329586"/>
                <a:gd name="connsiteX2" fmla="*/ 623117 w 623117"/>
                <a:gd name="connsiteY2" fmla="*/ 1010886 h 1329586"/>
                <a:gd name="connsiteX3" fmla="*/ 66593 w 623117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2462 h 1329586"/>
                <a:gd name="connsiteX1" fmla="*/ 43641 w 666758"/>
                <a:gd name="connsiteY1" fmla="*/ 1329586 h 1329586"/>
                <a:gd name="connsiteX2" fmla="*/ 666758 w 666758"/>
                <a:gd name="connsiteY2" fmla="*/ 1010886 h 1329586"/>
                <a:gd name="connsiteX3" fmla="*/ 110234 w 666758"/>
                <a:gd name="connsiteY3" fmla="*/ 2462 h 1329586"/>
                <a:gd name="connsiteX0" fmla="*/ 110234 w 666758"/>
                <a:gd name="connsiteY0" fmla="*/ -1 h 1327123"/>
                <a:gd name="connsiteX1" fmla="*/ 43641 w 666758"/>
                <a:gd name="connsiteY1" fmla="*/ 1327123 h 1327123"/>
                <a:gd name="connsiteX2" fmla="*/ 666758 w 666758"/>
                <a:gd name="connsiteY2" fmla="*/ 1008423 h 1327123"/>
                <a:gd name="connsiteX3" fmla="*/ 110234 w 666758"/>
                <a:gd name="connsiteY3" fmla="*/ -1 h 1327123"/>
                <a:gd name="connsiteX0" fmla="*/ 129376 w 685900"/>
                <a:gd name="connsiteY0" fmla="*/ 1 h 1327125"/>
                <a:gd name="connsiteX1" fmla="*/ 62783 w 685900"/>
                <a:gd name="connsiteY1" fmla="*/ 1327125 h 1327125"/>
                <a:gd name="connsiteX2" fmla="*/ 685900 w 685900"/>
                <a:gd name="connsiteY2" fmla="*/ 1008425 h 1327125"/>
                <a:gd name="connsiteX3" fmla="*/ 129376 w 685900"/>
                <a:gd name="connsiteY3" fmla="*/ 1 h 1327125"/>
                <a:gd name="connsiteX0" fmla="*/ 129376 w 517358"/>
                <a:gd name="connsiteY0" fmla="*/ -1 h 1327123"/>
                <a:gd name="connsiteX1" fmla="*/ 62783 w 517358"/>
                <a:gd name="connsiteY1" fmla="*/ 1327123 h 1327123"/>
                <a:gd name="connsiteX2" fmla="*/ 517357 w 517358"/>
                <a:gd name="connsiteY2" fmla="*/ 982490 h 1327123"/>
                <a:gd name="connsiteX3" fmla="*/ 129376 w 517358"/>
                <a:gd name="connsiteY3" fmla="*/ -1 h 1327123"/>
                <a:gd name="connsiteX0" fmla="*/ 113523 w 525334"/>
                <a:gd name="connsiteY0" fmla="*/ 1 h 990387"/>
                <a:gd name="connsiteX1" fmla="*/ 70761 w 525334"/>
                <a:gd name="connsiteY1" fmla="*/ 990387 h 990387"/>
                <a:gd name="connsiteX2" fmla="*/ 525335 w 525334"/>
                <a:gd name="connsiteY2" fmla="*/ 645754 h 990387"/>
                <a:gd name="connsiteX3" fmla="*/ 113523 w 525334"/>
                <a:gd name="connsiteY3" fmla="*/ 1 h 9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5334" h="990387">
                  <a:moveTo>
                    <a:pt x="113523" y="1"/>
                  </a:moveTo>
                  <a:cubicBezTo>
                    <a:pt x="-3565" y="477203"/>
                    <a:pt x="-49740" y="462391"/>
                    <a:pt x="70761" y="990387"/>
                  </a:cubicBezTo>
                  <a:cubicBezTo>
                    <a:pt x="259441" y="769993"/>
                    <a:pt x="251037" y="680636"/>
                    <a:pt x="525335" y="645754"/>
                  </a:cubicBezTo>
                  <a:cubicBezTo>
                    <a:pt x="79799" y="405540"/>
                    <a:pt x="162113" y="236350"/>
                    <a:pt x="11352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ular Callout 12"/>
          <p:cNvSpPr/>
          <p:nvPr/>
        </p:nvSpPr>
        <p:spPr>
          <a:xfrm>
            <a:off x="1411066" y="3943221"/>
            <a:ext cx="3668771" cy="1022968"/>
          </a:xfrm>
          <a:prstGeom prst="wedgeRoundRectCallout">
            <a:avLst>
              <a:gd name="adj1" fmla="val 83712"/>
              <a:gd name="adj2" fmla="val -47845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Privacy</a:t>
            </a:r>
            <a:r>
              <a:rPr lang="en-US" dirty="0" smtClean="0"/>
              <a:t> concern:</a:t>
            </a:r>
          </a:p>
          <a:p>
            <a:pPr algn="ctr"/>
            <a:r>
              <a:rPr lang="en-US" dirty="0" smtClean="0"/>
              <a:t>server knows all my locations</a:t>
            </a:r>
            <a:endParaRPr lang="en-US" dirty="0"/>
          </a:p>
        </p:txBody>
      </p:sp>
      <p:sp>
        <p:nvSpPr>
          <p:cNvPr id="25" name="Rounded Rectangular Callout 24"/>
          <p:cNvSpPr/>
          <p:nvPr/>
        </p:nvSpPr>
        <p:spPr>
          <a:xfrm>
            <a:off x="1411066" y="2390279"/>
            <a:ext cx="3668771" cy="1022968"/>
          </a:xfrm>
          <a:prstGeom prst="wedgeRoundRectCallout">
            <a:avLst>
              <a:gd name="adj1" fmla="val -11801"/>
              <a:gd name="adj2" fmla="val -127155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Integrity</a:t>
            </a:r>
            <a:r>
              <a:rPr lang="en-US" dirty="0" smtClean="0"/>
              <a:t> concern:</a:t>
            </a:r>
          </a:p>
          <a:p>
            <a:pPr algn="ctr"/>
            <a:r>
              <a:rPr lang="en-US" dirty="0" smtClean="0"/>
              <a:t>users send false data </a:t>
            </a:r>
          </a:p>
          <a:p>
            <a:pPr algn="ctr"/>
            <a:r>
              <a:rPr lang="en-US" dirty="0" smtClean="0"/>
              <a:t>to protect their location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65870" y="2916639"/>
            <a:ext cx="6214159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Rockwell" pitchFamily="18" charset="0"/>
              </a:rPr>
              <a:t>Zero-knowledge proofs offer a solution to this fundamental tension</a:t>
            </a:r>
            <a:endParaRPr lang="en-US" sz="2400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46" y="677836"/>
            <a:ext cx="1095761" cy="900273"/>
          </a:xfrm>
          <a:prstGeom prst="rect">
            <a:avLst/>
          </a:prstGeom>
        </p:spPr>
      </p:pic>
      <p:pic>
        <p:nvPicPr>
          <p:cNvPr id="12" name="Picture 11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5" y="2901763"/>
            <a:ext cx="1095761" cy="900273"/>
          </a:xfrm>
          <a:prstGeom prst="rect">
            <a:avLst/>
          </a:prstGeom>
        </p:spPr>
      </p:pic>
      <p:pic>
        <p:nvPicPr>
          <p:cNvPr id="13" name="Picture 12" descr="waze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33" y="4966189"/>
            <a:ext cx="1095761" cy="900273"/>
          </a:xfrm>
          <a:prstGeom prst="rect">
            <a:avLst/>
          </a:prstGeom>
        </p:spPr>
      </p:pic>
      <p:pic>
        <p:nvPicPr>
          <p:cNvPr id="14" name="Picture 13" descr="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80" y="2071524"/>
            <a:ext cx="2390916" cy="2549453"/>
          </a:xfrm>
          <a:prstGeom prst="rect">
            <a:avLst/>
          </a:prstGeom>
        </p:spPr>
      </p:pic>
      <p:cxnSp>
        <p:nvCxnSpPr>
          <p:cNvPr id="15" name="Curved Connector 14"/>
          <p:cNvCxnSpPr>
            <a:stCxn id="12" idx="3"/>
            <a:endCxn id="14" idx="1"/>
          </p:cNvCxnSpPr>
          <p:nvPr/>
        </p:nvCxnSpPr>
        <p:spPr>
          <a:xfrm flipV="1">
            <a:off x="1244506" y="3346251"/>
            <a:ext cx="4888574" cy="5649"/>
          </a:xfrm>
          <a:prstGeom prst="curvedConnector3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17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4" idx="0"/>
            <a:endCxn id="11" idx="0"/>
          </p:cNvCxnSpPr>
          <p:nvPr/>
        </p:nvCxnSpPr>
        <p:spPr>
          <a:xfrm rot="16200000" flipV="1">
            <a:off x="4211539" y="-1045476"/>
            <a:ext cx="1393688" cy="4840311"/>
          </a:xfrm>
          <a:prstGeom prst="curvedConnector3">
            <a:avLst>
              <a:gd name="adj1" fmla="val 116403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14" idx="2"/>
            <a:endCxn id="13" idx="2"/>
          </p:cNvCxnSpPr>
          <p:nvPr/>
        </p:nvCxnSpPr>
        <p:spPr>
          <a:xfrm rot="5400000">
            <a:off x="4300584" y="2838507"/>
            <a:ext cx="1245485" cy="4810424"/>
          </a:xfrm>
          <a:prstGeom prst="curvedConnector3">
            <a:avLst>
              <a:gd name="adj1" fmla="val 118354"/>
            </a:avLst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2842" y="5755501"/>
            <a:ext cx="195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Traffic Information</a:t>
            </a:r>
            <a:endParaRPr lang="en-US" sz="2400" dirty="0"/>
          </a:p>
        </p:txBody>
      </p:sp>
      <p:cxnSp>
        <p:nvCxnSpPr>
          <p:cNvPr id="20" name="Straight Arrow Connector 19"/>
          <p:cNvCxnSpPr>
            <a:stCxn id="11" idx="3"/>
            <a:endCxn id="14" idx="1"/>
          </p:cNvCxnSpPr>
          <p:nvPr/>
        </p:nvCxnSpPr>
        <p:spPr>
          <a:xfrm>
            <a:off x="3036107" y="1127973"/>
            <a:ext cx="3096973" cy="2218278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17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3"/>
            <a:endCxn id="14" idx="1"/>
          </p:cNvCxnSpPr>
          <p:nvPr/>
        </p:nvCxnSpPr>
        <p:spPr>
          <a:xfrm flipV="1">
            <a:off x="3065994" y="3346251"/>
            <a:ext cx="3067086" cy="207007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17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1"/>
            <a:endCxn id="12" idx="0"/>
          </p:cNvCxnSpPr>
          <p:nvPr/>
        </p:nvCxnSpPr>
        <p:spPr>
          <a:xfrm rot="10800000" flipV="1">
            <a:off x="696626" y="1127973"/>
            <a:ext cx="1243720" cy="1773790"/>
          </a:xfrm>
          <a:prstGeom prst="curvedConnector2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3" idx="1"/>
            <a:endCxn id="12" idx="2"/>
          </p:cNvCxnSpPr>
          <p:nvPr/>
        </p:nvCxnSpPr>
        <p:spPr>
          <a:xfrm rot="10800000">
            <a:off x="696627" y="3802036"/>
            <a:ext cx="1273607" cy="1614290"/>
          </a:xfrm>
          <a:prstGeom prst="curvedConnector2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  <a:endCxn id="11" idx="2"/>
          </p:cNvCxnSpPr>
          <p:nvPr/>
        </p:nvCxnSpPr>
        <p:spPr>
          <a:xfrm flipH="1" flipV="1">
            <a:off x="2488227" y="1578109"/>
            <a:ext cx="29887" cy="3388080"/>
          </a:xfrm>
          <a:prstGeom prst="straightConnector1">
            <a:avLst/>
          </a:prstGeom>
          <a:ln w="38100" cmpd="sng"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840" y="282571"/>
            <a:ext cx="195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“Opaque” Location data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077818" y="1347276"/>
            <a:ext cx="195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9D9D9"/>
                </a:solidFill>
              </a:rPr>
              <a:t>Location data</a:t>
            </a:r>
            <a:endParaRPr lang="en-US" sz="2400" dirty="0">
              <a:solidFill>
                <a:srgbClr val="D9D9D9"/>
              </a:solidFill>
            </a:endParaRPr>
          </a:p>
        </p:txBody>
      </p:sp>
      <p:sp>
        <p:nvSpPr>
          <p:cNvPr id="36" name="Notched Right Arrow 35"/>
          <p:cNvSpPr/>
          <p:nvPr/>
        </p:nvSpPr>
        <p:spPr>
          <a:xfrm>
            <a:off x="1565871" y="2901763"/>
            <a:ext cx="1183650" cy="3530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Notched Right Arrow 36"/>
          <p:cNvSpPr/>
          <p:nvPr/>
        </p:nvSpPr>
        <p:spPr>
          <a:xfrm>
            <a:off x="4517107" y="2901763"/>
            <a:ext cx="1183650" cy="3530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877811" y="2373117"/>
            <a:ext cx="1471279" cy="1451416"/>
            <a:chOff x="2749521" y="2373117"/>
            <a:chExt cx="1471279" cy="1451416"/>
          </a:xfrm>
        </p:grpSpPr>
        <p:pic>
          <p:nvPicPr>
            <p:cNvPr id="38" name="Picture 37" descr="barchar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969" y="3040734"/>
              <a:ext cx="904382" cy="78379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749521" y="2373117"/>
              <a:ext cx="14712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Aggregate Traffic Data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152244"/>
            <a:ext cx="2133600" cy="365125"/>
          </a:xfrm>
        </p:spPr>
        <p:txBody>
          <a:bodyPr/>
          <a:lstStyle/>
          <a:p>
            <a:fld id="{A84F6D82-031F-8243-9621-0CA45EDF6EA5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8114" y="3824533"/>
            <a:ext cx="220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arker Felt"/>
                <a:cs typeface="Marker Felt"/>
              </a:rPr>
              <a:t>+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  <a:latin typeface="Marker Felt"/>
                <a:cs typeface="Marker Felt"/>
              </a:rPr>
              <a:t>zero-knowledge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  <a:latin typeface="Marker Felt"/>
                <a:cs typeface="Marker Felt"/>
              </a:rPr>
              <a:t>proof</a:t>
            </a:r>
            <a:endParaRPr lang="en-US" dirty="0">
              <a:solidFill>
                <a:schemeClr val="accent2"/>
              </a:solidFill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27462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 animBg="1"/>
      <p:bldP spid="3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F6D82-031F-8243-9621-0CA45EDF6EA5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traffic-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75"/>
            <a:ext cx="9147733" cy="6865275"/>
          </a:xfrm>
          <a:prstGeom prst="rect">
            <a:avLst/>
          </a:prstGeom>
        </p:spPr>
      </p:pic>
      <p:sp>
        <p:nvSpPr>
          <p:cNvPr id="4" name="Line Callout 1 3"/>
          <p:cNvSpPr/>
          <p:nvPr/>
        </p:nvSpPr>
        <p:spPr>
          <a:xfrm>
            <a:off x="1386262" y="785295"/>
            <a:ext cx="1977605" cy="911330"/>
          </a:xfrm>
          <a:prstGeom prst="borderCallout1">
            <a:avLst>
              <a:gd name="adj1" fmla="val 113431"/>
              <a:gd name="adj2" fmla="val 47549"/>
              <a:gd name="adj3" fmla="val 250798"/>
              <a:gd name="adj4" fmla="val 56765"/>
            </a:avLst>
          </a:prstGeom>
          <a:solidFill>
            <a:schemeClr val="lt1">
              <a:alpha val="60000"/>
            </a:schemeClr>
          </a:solidFill>
          <a:ln>
            <a:tailEnd type="triangle" w="lg" len="lg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Partition roads into segments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48574" y="1502725"/>
            <a:ext cx="2132711" cy="882245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</a:t>
            </a:r>
            <a:r>
              <a:rPr lang="en-US" i="1" dirty="0" smtClean="0"/>
              <a:t>Shamir shares </a:t>
            </a:r>
            <a:r>
              <a:rPr lang="en-US" dirty="0" smtClean="0"/>
              <a:t>on segment 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9449</TotalTime>
  <Words>5031</Words>
  <Application>Microsoft Macintosh PowerPoint</Application>
  <PresentationFormat>On-screen Show (4:3)</PresentationFormat>
  <Paragraphs>853</Paragraphs>
  <Slides>57</Slides>
  <Notes>42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ZØ: An Optimizing Distributing Zero-Knowledge Compiler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Experiments</vt:lpstr>
      <vt:lpstr>Why Such a Contrast?</vt:lpstr>
      <vt:lpstr>ZØ: An Optimizing Compiler for ZK</vt:lpstr>
      <vt:lpstr>ZØ: An Optimizing Compiler for ZK</vt:lpstr>
      <vt:lpstr>ZØ: An Optimizing Compiler for ZK</vt:lpstr>
      <vt:lpstr>ZØ: An Optimizing Compiler for ZK</vt:lpstr>
      <vt:lpstr>ZØ: An Optimizing Compiler for ZK</vt:lpstr>
      <vt:lpstr>ZERO-KNOWLEDGE IN C#</vt:lpstr>
      <vt:lpstr>Zero-Knowledge in C#</vt:lpstr>
      <vt:lpstr>COST MODELING</vt:lpstr>
      <vt:lpstr>Cost Models for Optimization</vt:lpstr>
      <vt:lpstr>Building a Cost Model</vt:lpstr>
      <vt:lpstr>TRANSLATION &amp;  TIER SPLITTING</vt:lpstr>
      <vt:lpstr>Translating C# to Zero-Knowledge</vt:lpstr>
      <vt:lpstr>PowerPoint Presentation</vt:lpstr>
      <vt:lpstr>Translating C# To Zero-Knowledge</vt:lpstr>
      <vt:lpstr>Evaluation</vt:lpstr>
      <vt:lpstr>Experiments</vt:lpstr>
      <vt:lpstr>Experiments</vt:lpstr>
      <vt:lpstr>PowerPoint Presentation</vt:lpstr>
      <vt:lpstr>PowerPoint Presentation</vt:lpstr>
      <vt:lpstr>Experiments</vt:lpstr>
      <vt:lpstr>Conclusions</vt:lpstr>
      <vt:lpstr>Backup Slides</vt:lpstr>
      <vt:lpstr>PowerPoint Presentation</vt:lpstr>
      <vt:lpstr>Thanks!</vt:lpstr>
      <vt:lpstr>PowerPoint Presentation</vt:lpstr>
      <vt:lpstr>Zero-Knowledge: A Promising Solution</vt:lpstr>
      <vt:lpstr>PowerPoint Presentation</vt:lpstr>
      <vt:lpstr>PowerPoint Presentation</vt:lpstr>
      <vt:lpstr>PowerPoint Presentation</vt:lpstr>
      <vt:lpstr>Cost Model Accuracy</vt:lpstr>
      <vt:lpstr>ZQL</vt:lpstr>
      <vt:lpstr>Pinocchio</vt:lpstr>
      <vt:lpstr>Goals for ZØ</vt:lpstr>
      <vt:lpstr>ZØ: An Optimizing Compiler for ZK</vt:lpstr>
      <vt:lpstr>Translation in Action</vt:lpstr>
      <vt:lpstr>Performance Comparison</vt:lpstr>
      <vt:lpstr>ZQL Performance</vt:lpstr>
      <vt:lpstr>Pinocchio Performance</vt:lpstr>
      <vt:lpstr>Compiling to Zero-Knowledge</vt:lpstr>
      <vt:lpstr>LINQ -&gt; Pinocchio</vt:lpstr>
      <vt:lpstr>LINQ -&gt; ZQL</vt:lpstr>
      <vt:lpstr>PowerPoint Presentation</vt:lpstr>
      <vt:lpstr>Back to our example…</vt:lpstr>
      <vt:lpstr>Distributing Across Tiers</vt:lpstr>
      <vt:lpstr>ZØ: An Optimizing Compiler for ZK</vt:lpstr>
      <vt:lpstr>Translating C# To Zero-Knowledge</vt:lpstr>
    </vt:vector>
  </TitlesOfParts>
  <Manager/>
  <Company>University of Wisconsin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Z0: An Optimizing Distributed Zero-Knowledge Compiler</dc:title>
  <dc:subject/>
  <dc:creator>Matthew Fredrikson</dc:creator>
  <cp:keywords/>
  <dc:description/>
  <cp:lastModifiedBy>Matt Fredrikson</cp:lastModifiedBy>
  <cp:revision>667</cp:revision>
  <dcterms:created xsi:type="dcterms:W3CDTF">2013-01-28T19:32:57Z</dcterms:created>
  <dcterms:modified xsi:type="dcterms:W3CDTF">2014-08-22T20:58:36Z</dcterms:modified>
  <cp:category/>
</cp:coreProperties>
</file>